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6"/>
  </p:notesMasterIdLst>
  <p:handoutMasterIdLst>
    <p:handoutMasterId r:id="rId17"/>
  </p:handoutMasterIdLst>
  <p:sldIdLst>
    <p:sldId id="256" r:id="rId2"/>
    <p:sldId id="377" r:id="rId3"/>
    <p:sldId id="366" r:id="rId4"/>
    <p:sldId id="478" r:id="rId5"/>
    <p:sldId id="419" r:id="rId6"/>
    <p:sldId id="515" r:id="rId7"/>
    <p:sldId id="512" r:id="rId8"/>
    <p:sldId id="491" r:id="rId9"/>
    <p:sldId id="511" r:id="rId10"/>
    <p:sldId id="514" r:id="rId11"/>
    <p:sldId id="525" r:id="rId12"/>
    <p:sldId id="477" r:id="rId13"/>
    <p:sldId id="498" r:id="rId14"/>
    <p:sldId id="510" r:id="rId15"/>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2FE1904D-0152-4EAB-8CD9-58A43D553B3E}">
          <p14:sldIdLst>
            <p14:sldId id="256"/>
            <p14:sldId id="377"/>
            <p14:sldId id="366"/>
            <p14:sldId id="478"/>
            <p14:sldId id="419"/>
            <p14:sldId id="515"/>
            <p14:sldId id="512"/>
            <p14:sldId id="491"/>
            <p14:sldId id="511"/>
            <p14:sldId id="514"/>
            <p14:sldId id="525"/>
            <p14:sldId id="477"/>
            <p14:sldId id="498"/>
            <p14:sldId id="5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quartemont" initials="nq" lastIdx="1" clrIdx="0">
    <p:extLst>
      <p:ext uri="{19B8F6BF-5375-455C-9EA6-DF929625EA0E}">
        <p15:presenceInfo xmlns:p15="http://schemas.microsoft.com/office/powerpoint/2012/main" userId="3f4d74a2d96809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5353FF"/>
    <a:srgbClr val="000066"/>
    <a:srgbClr val="7878CE"/>
    <a:srgbClr val="4444BC"/>
    <a:srgbClr val="339933"/>
    <a:srgbClr val="3366FF"/>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322" autoAdjust="0"/>
    <p:restoredTop sz="95274" autoAdjust="0"/>
  </p:normalViewPr>
  <p:slideViewPr>
    <p:cSldViewPr>
      <p:cViewPr varScale="1">
        <p:scale>
          <a:sx n="66" d="100"/>
          <a:sy n="66" d="100"/>
        </p:scale>
        <p:origin x="58" y="374"/>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83" d="100"/>
          <a:sy n="83" d="100"/>
        </p:scale>
        <p:origin x="381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smtClean="0"/>
            </a:lvl1pPr>
          </a:lstStyle>
          <a:p>
            <a:pPr>
              <a:defRPr/>
            </a:pPr>
            <a:fld id="{31155E8D-0BA4-452B-8EDB-07A7BC61EC61}" type="datetimeFigureOut">
              <a:rPr lang="en-US"/>
              <a:pPr>
                <a:defRPr/>
              </a:pPr>
              <a:t>2/21/2019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smtClean="0"/>
            </a:lvl1pPr>
          </a:lstStyle>
          <a:p>
            <a:pPr>
              <a:defRPr/>
            </a:pPr>
            <a:fld id="{39892210-BE35-4A26-8523-71E669893B7B}" type="slidenum">
              <a:rPr lang="en-US"/>
              <a:pPr>
                <a:defRPr/>
              </a:pPr>
              <a:t>‹#›</a:t>
            </a:fld>
            <a:endParaRPr lang="en-US"/>
          </a:p>
        </p:txBody>
      </p:sp>
    </p:spTree>
    <p:extLst>
      <p:ext uri="{BB962C8B-B14F-4D97-AF65-F5344CB8AC3E}">
        <p14:creationId xmlns:p14="http://schemas.microsoft.com/office/powerpoint/2010/main" val="16914267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3177" tIns="46589" rIns="93177" bIns="46589"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3177" tIns="46589" rIns="93177" bIns="46589" rtlCol="0"/>
          <a:lstStyle>
            <a:lvl1pPr algn="r" fontAlgn="auto">
              <a:spcBef>
                <a:spcPts val="0"/>
              </a:spcBef>
              <a:spcAft>
                <a:spcPts val="0"/>
              </a:spcAft>
              <a:defRPr sz="1200">
                <a:latin typeface="+mn-lt"/>
                <a:cs typeface="+mn-cs"/>
              </a:defRPr>
            </a:lvl1pPr>
          </a:lstStyle>
          <a:p>
            <a:pPr>
              <a:defRPr/>
            </a:pPr>
            <a:fld id="{31D7AA6C-3DEF-4DD2-A62F-1859B2C2B030}" type="datetimeFigureOut">
              <a:rPr lang="en-US"/>
              <a:pPr>
                <a:defRPr/>
              </a:pPr>
              <a:t>2/21/2019</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3177" tIns="46589" rIns="93177" bIns="46589"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3177" tIns="46589" rIns="93177" bIns="46589" rtlCol="0" anchor="b"/>
          <a:lstStyle>
            <a:lvl1pPr algn="r" fontAlgn="auto">
              <a:spcBef>
                <a:spcPts val="0"/>
              </a:spcBef>
              <a:spcAft>
                <a:spcPts val="0"/>
              </a:spcAft>
              <a:defRPr sz="1200">
                <a:latin typeface="+mn-lt"/>
                <a:cs typeface="+mn-cs"/>
              </a:defRPr>
            </a:lvl1pPr>
          </a:lstStyle>
          <a:p>
            <a:pPr>
              <a:defRPr/>
            </a:pPr>
            <a:fld id="{1F6B3159-B396-4F1D-8D6C-858A85A1524C}" type="slidenum">
              <a:rPr lang="en-US"/>
              <a:pPr>
                <a:defRPr/>
              </a:pPr>
              <a:t>‹#›</a:t>
            </a:fld>
            <a:endParaRPr lang="en-US" dirty="0"/>
          </a:p>
        </p:txBody>
      </p:sp>
    </p:spTree>
    <p:extLst>
      <p:ext uri="{BB962C8B-B14F-4D97-AF65-F5344CB8AC3E}">
        <p14:creationId xmlns:p14="http://schemas.microsoft.com/office/powerpoint/2010/main" val="29913194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Slide Image Placeholder 1"/>
          <p:cNvSpPr>
            <a:spLocks noGrp="1" noRot="1" noChangeAspect="1"/>
          </p:cNvSpPr>
          <p:nvPr>
            <p:ph type="sldImg"/>
          </p:nvPr>
        </p:nvSpPr>
        <p:spPr bwMode="auto">
          <a:noFill/>
          <a:ln>
            <a:solidFill>
              <a:srgbClr val="000000"/>
            </a:solidFill>
            <a:miter lim="800000"/>
            <a:headEnd/>
            <a:tailEnd/>
          </a:ln>
        </p:spPr>
      </p:sp>
      <p:sp>
        <p:nvSpPr>
          <p:cNvPr id="8194"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
        <p:nvSpPr>
          <p:cNvPr id="4" name="Slide Number Placeholder 3"/>
          <p:cNvSpPr>
            <a:spLocks noGrp="1"/>
          </p:cNvSpPr>
          <p:nvPr>
            <p:ph type="sldNum" sz="quarter" idx="5"/>
          </p:nvPr>
        </p:nvSpPr>
        <p:spPr/>
        <p:txBody>
          <a:bodyPr/>
          <a:lstStyle/>
          <a:p>
            <a:pPr>
              <a:defRPr/>
            </a:pPr>
            <a:fld id="{BE9DB06A-C872-4CD1-8717-EF2A7E823F5F}" type="slidenum">
              <a:rPr lang="en-US" smtClean="0"/>
              <a:pPr>
                <a:defRPr/>
              </a:pPr>
              <a:t>1</a:t>
            </a:fld>
            <a:endParaRPr lang="en-US" dirty="0"/>
          </a:p>
        </p:txBody>
      </p:sp>
    </p:spTree>
    <p:extLst>
      <p:ext uri="{BB962C8B-B14F-4D97-AF65-F5344CB8AC3E}">
        <p14:creationId xmlns:p14="http://schemas.microsoft.com/office/powerpoint/2010/main" val="853074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2018 U.S. National Defense Strategy </a:t>
            </a:r>
            <a:r>
              <a:rPr lang="en-US" dirty="0" err="1"/>
              <a:t>identied</a:t>
            </a:r>
            <a:r>
              <a:rPr lang="en-US" dirty="0"/>
              <a:t> the modernization of the nu-</a:t>
            </a:r>
          </a:p>
          <a:p>
            <a:r>
              <a:rPr lang="en-US" dirty="0"/>
              <a:t>clear triad as a key capability to meet requirements [3]. Therefore, there is still a need</a:t>
            </a:r>
          </a:p>
          <a:p>
            <a:r>
              <a:rPr lang="en-US" dirty="0"/>
              <a:t>for the capabilities previously provided through nuclear testing for the study of nu-</a:t>
            </a:r>
          </a:p>
          <a:p>
            <a:r>
              <a:rPr lang="en-US" dirty="0"/>
              <a:t>clear environments to support the credibility of the nuclear deterrent. Previous work</a:t>
            </a:r>
          </a:p>
          <a:p>
            <a:r>
              <a:rPr lang="en-US" dirty="0"/>
              <a:t>has shown that the loss of nuclear testing has created a capability gap to reproduce</a:t>
            </a:r>
          </a:p>
          <a:p>
            <a:r>
              <a:rPr lang="en-US" dirty="0"/>
              <a:t>nuclear weapon environments of interest to national security applications including</a:t>
            </a:r>
          </a:p>
          <a:p>
            <a:r>
              <a:rPr lang="en-US" dirty="0"/>
              <a:t>nuclear weapons effects (NWE) and technical nuclear forensics (TNF).</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2</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consideration for testing is the neutron energy spectrum in comparison with the environment that a nuclear weapon would see or produce. </a:t>
            </a:r>
          </a:p>
          <a:p>
            <a:r>
              <a:rPr lang="en-US" dirty="0"/>
              <a:t>A particular spectrum of interest is the combination of a thermonuclear (TN) and prompt fission neutron spectrum (PFNS) as the present testing does not address this region to a large extent. </a:t>
            </a:r>
          </a:p>
          <a:p>
            <a:r>
              <a:rPr lang="en-US" dirty="0"/>
              <a:t>The vast majority of testing facilities are focused on the Watt-fission spectrum, while a few are capable of producing the 14.1 MeV TN component from the deuterium-tritium (DT) fusion process\cite{Bridgman}. </a:t>
            </a:r>
          </a:p>
          <a:p>
            <a:r>
              <a:rPr lang="en-US" dirty="0"/>
              <a:t>The current prompt neutron facilities available are not well suited for the TN+PFNS application testing because of the lack of high energy neutrons, or there is not a large enough flux of neutrons on target. </a:t>
            </a:r>
          </a:p>
          <a:p>
            <a:r>
              <a:rPr lang="en-US" dirty="0"/>
              <a:t>Several examples of testing facilities for prompt neutrons outlined in Table \ref{</a:t>
            </a:r>
            <a:r>
              <a:rPr lang="en-US" dirty="0" err="1"/>
              <a:t>tab:NWECap</a:t>
            </a:r>
            <a:r>
              <a:rPr lang="en-US" dirty="0"/>
              <a:t>} are the Sandia Pulsed Reactor III (SPR), Sandia Annual Core Research Reactor (ACCR), White Sands Missile Range (WSMR) Fast Burst Reactor (FBR), and the Los Alamos National Laboratory (LANL) Rotating Target Neutron Source (RTNS). </a:t>
            </a:r>
          </a:p>
          <a:p>
            <a:r>
              <a:rPr lang="en-US" dirty="0"/>
              <a:t>The differential spectral profile of these sources compared to a notional TN+PFNS is shown in Figure \ref{</a:t>
            </a:r>
            <a:r>
              <a:rPr lang="en-US" dirty="0" err="1"/>
              <a:t>fig:CompSource</a:t>
            </a:r>
            <a:r>
              <a:rPr lang="en-US" dirty="0"/>
              <a:t>}. the LANL Weapons Neutron Research facility (WNR). </a:t>
            </a:r>
          </a:p>
        </p:txBody>
      </p:sp>
      <p:sp>
        <p:nvSpPr>
          <p:cNvPr id="4" name="Slide Number Placeholder 3"/>
          <p:cNvSpPr>
            <a:spLocks noGrp="1"/>
          </p:cNvSpPr>
          <p:nvPr>
            <p:ph type="sldNum" sz="quarter" idx="10"/>
          </p:nvPr>
        </p:nvSpPr>
        <p:spPr/>
        <p:txBody>
          <a:bodyPr/>
          <a:lstStyle/>
          <a:p>
            <a:pPr>
              <a:defRPr/>
            </a:pPr>
            <a:fld id="{1F6B3159-B396-4F1D-8D6C-858A85A1524C}" type="slidenum">
              <a:rPr lang="en-US" smtClean="0"/>
              <a:pPr>
                <a:defRPr/>
              </a:pPr>
              <a:t>3</a:t>
            </a:fld>
            <a:endParaRPr lang="en-US" dirty="0"/>
          </a:p>
        </p:txBody>
      </p:sp>
    </p:spTree>
    <p:extLst>
      <p:ext uri="{BB962C8B-B14F-4D97-AF65-F5344CB8AC3E}">
        <p14:creationId xmlns:p14="http://schemas.microsoft.com/office/powerpoint/2010/main" val="1539790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including the target positioner (TARPOS), Target and Diagnostic Manipulator (TANDM) with ETA and diagnostic snout, polar diagnostic instrument manipulator (DIM), and target chamber with first panel walls</a:t>
            </a:r>
          </a:p>
        </p:txBody>
      </p:sp>
      <p:sp>
        <p:nvSpPr>
          <p:cNvPr id="4" name="Slide Number Placeholder 3"/>
          <p:cNvSpPr>
            <a:spLocks noGrp="1"/>
          </p:cNvSpPr>
          <p:nvPr>
            <p:ph type="sldNum" sz="quarter" idx="5"/>
          </p:nvPr>
        </p:nvSpPr>
        <p:spPr/>
        <p:txBody>
          <a:bodyPr/>
          <a:lstStyle/>
          <a:p>
            <a:pPr>
              <a:defRPr/>
            </a:pPr>
            <a:fld id="{1F6B3159-B396-4F1D-8D6C-858A85A1524C}" type="slidenum">
              <a:rPr lang="en-US" smtClean="0"/>
              <a:pPr>
                <a:defRPr/>
              </a:pPr>
              <a:t>5</a:t>
            </a:fld>
            <a:endParaRPr lang="en-US" dirty="0"/>
          </a:p>
        </p:txBody>
      </p:sp>
    </p:spTree>
    <p:extLst>
      <p:ext uri="{BB962C8B-B14F-4D97-AF65-F5344CB8AC3E}">
        <p14:creationId xmlns:p14="http://schemas.microsoft.com/office/powerpoint/2010/main" val="1643666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T">
    <p:spTree>
      <p:nvGrpSpPr>
        <p:cNvPr id="1" name=""/>
        <p:cNvGrpSpPr/>
        <p:nvPr/>
      </p:nvGrpSpPr>
      <p:grpSpPr>
        <a:xfrm>
          <a:off x="0" y="0"/>
          <a:ext cx="0" cy="0"/>
          <a:chOff x="0" y="0"/>
          <a:chExt cx="0" cy="0"/>
        </a:xfrm>
      </p:grpSpPr>
      <p:pic>
        <p:nvPicPr>
          <p:cNvPr id="3" name="Picture 12" descr="shield"/>
          <p:cNvPicPr>
            <a:picLocks noChangeAspect="1" noChangeArrowheads="1"/>
          </p:cNvPicPr>
          <p:nvPr userDrawn="1"/>
        </p:nvPicPr>
        <p:blipFill>
          <a:blip r:embed="rId2" cstate="print"/>
          <a:srcRect/>
          <a:stretch>
            <a:fillRect/>
          </a:stretch>
        </p:blipFill>
        <p:spPr bwMode="auto">
          <a:xfrm>
            <a:off x="1066800" y="2438400"/>
            <a:ext cx="2362200" cy="2599926"/>
          </a:xfrm>
          <a:prstGeom prst="rect">
            <a:avLst/>
          </a:prstGeom>
          <a:noFill/>
          <a:ln w="9525">
            <a:noFill/>
            <a:miter lim="800000"/>
            <a:headEnd/>
            <a:tailEnd/>
          </a:ln>
        </p:spPr>
      </p:pic>
      <p:sp>
        <p:nvSpPr>
          <p:cNvPr id="4" name="Text Box 3"/>
          <p:cNvSpPr txBox="1">
            <a:spLocks noChangeArrowheads="1"/>
          </p:cNvSpPr>
          <p:nvPr userDrawn="1"/>
        </p:nvSpPr>
        <p:spPr bwMode="auto">
          <a:xfrm>
            <a:off x="990600" y="0"/>
            <a:ext cx="6629400" cy="990600"/>
          </a:xfrm>
          <a:prstGeom prst="rect">
            <a:avLst/>
          </a:prstGeom>
          <a:noFill/>
          <a:ln w="9525">
            <a:noFill/>
            <a:miter lim="800000"/>
            <a:headEnd/>
            <a:tailEnd/>
          </a:ln>
          <a:effectLst/>
        </p:spPr>
        <p:txBody>
          <a:bodyPr lIns="0" tIns="45636" rIns="0" bIns="45636" anchor="ctr"/>
          <a:lstStyle/>
          <a:p>
            <a:pPr algn="ctr" defTabSz="914408">
              <a:defRPr/>
            </a:pPr>
            <a:r>
              <a:rPr lang="en-US" sz="3300" b="1" kern="700" spc="-30" dirty="0">
                <a:solidFill>
                  <a:srgbClr val="000066"/>
                </a:solidFill>
                <a:effectLst>
                  <a:outerShdw blurRad="38100" dist="38100" dir="2700000" algn="tl">
                    <a:srgbClr val="C0C0C0"/>
                  </a:outerShdw>
                </a:effectLst>
                <a:cs typeface="+mn-cs"/>
              </a:rPr>
              <a:t>Air Force Institute of Technology</a:t>
            </a:r>
            <a:endParaRPr lang="en-US" sz="3300" b="1" kern="700" spc="-30" dirty="0">
              <a:effectLst>
                <a:outerShdw blurRad="38100" dist="38100" dir="2700000" algn="tl">
                  <a:srgbClr val="C0C0C0"/>
                </a:outerShdw>
              </a:effectLst>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6629400" cy="990600"/>
          </a:xfrm>
        </p:spPr>
        <p:txBody>
          <a:bodyPr/>
          <a:lstStyle/>
          <a:p>
            <a:r>
              <a:rPr lang="en-US"/>
              <a:t>Click to edit Master title style</a:t>
            </a:r>
          </a:p>
        </p:txBody>
      </p:sp>
      <p:sp>
        <p:nvSpPr>
          <p:cNvPr id="7" name="Content Placeholder 2"/>
          <p:cNvSpPr>
            <a:spLocks noGrp="1"/>
          </p:cNvSpPr>
          <p:nvPr>
            <p:ph idx="1"/>
          </p:nvPr>
        </p:nvSpPr>
        <p:spPr>
          <a:xfrm>
            <a:off x="304800" y="1295400"/>
            <a:ext cx="8534400" cy="4876800"/>
          </a:xfrm>
          <a:prstGeom prst="rect">
            <a:avLst/>
          </a:prstGeom>
        </p:spPr>
        <p:txBody>
          <a:bodyPr/>
          <a:lstStyle>
            <a:lvl2pPr>
              <a:buFont typeface="Wingdings" pitchFamily="2" charset="2"/>
              <a:buChar char="§"/>
              <a:defRPr/>
            </a:lvl2pPr>
            <a:lvl4pPr>
              <a:buFont typeface="Wingdings" pitchFamily="2" charset="2"/>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
          <p:cNvSpPr>
            <a:spLocks noGrp="1" noChangeArrowheads="1"/>
          </p:cNvSpPr>
          <p:nvPr>
            <p:ph type="sldNum" sz="quarter" idx="10"/>
          </p:nvPr>
        </p:nvSpPr>
        <p:spPr/>
        <p:txBody>
          <a:bodyPr/>
          <a:lstStyle>
            <a:lvl1pPr>
              <a:defRPr/>
            </a:lvl1pPr>
          </a:lstStyle>
          <a:p>
            <a:pPr>
              <a:defRPr/>
            </a:pPr>
            <a:fld id="{19845459-3F1B-4F43-8FC0-35ADCE8623CC}"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990600" y="0"/>
            <a:ext cx="6629400" cy="990600"/>
          </a:xfrm>
        </p:spPr>
        <p:txBody>
          <a:bodyPr/>
          <a:lstStyle/>
          <a:p>
            <a:r>
              <a:rPr lang="en-US"/>
              <a:t>Click to edit Master title style</a:t>
            </a:r>
          </a:p>
        </p:txBody>
      </p:sp>
      <p:sp>
        <p:nvSpPr>
          <p:cNvPr id="3" name="Slide Number Placeholder 15"/>
          <p:cNvSpPr>
            <a:spLocks noGrp="1"/>
          </p:cNvSpPr>
          <p:nvPr>
            <p:ph type="sldNum" sz="quarter" idx="10"/>
          </p:nvPr>
        </p:nvSpPr>
        <p:spPr/>
        <p:txBody>
          <a:bodyPr/>
          <a:lstStyle>
            <a:lvl1pPr>
              <a:defRPr/>
            </a:lvl1pPr>
          </a:lstStyle>
          <a:p>
            <a:pPr>
              <a:defRPr/>
            </a:pPr>
            <a:fld id="{885B20FE-D153-41F1-99DD-DE79FAF1A095}"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a:blip r:embed="rId5" cstate="print">
            <a:lum bright="10000"/>
          </a:blip>
          <a:srcRect/>
          <a:stretch>
            <a:fillRect/>
          </a:stretch>
        </p:blipFill>
        <p:spPr bwMode="auto">
          <a:xfrm>
            <a:off x="0" y="0"/>
            <a:ext cx="9144000" cy="6858000"/>
          </a:xfrm>
          <a:prstGeom prst="rect">
            <a:avLst/>
          </a:prstGeom>
          <a:noFill/>
          <a:ln w="9525">
            <a:noFill/>
            <a:miter lim="800000"/>
            <a:headEnd/>
            <a:tailEnd/>
          </a:ln>
          <a:effectLst>
            <a:outerShdw blurRad="50800" dist="50800" dir="5400000" algn="ctr" rotWithShape="0">
              <a:srgbClr val="000000"/>
            </a:outerShdw>
          </a:effectLst>
        </p:spPr>
      </p:pic>
      <p:sp>
        <p:nvSpPr>
          <p:cNvPr id="972803" name="Rectangle 3"/>
          <p:cNvSpPr>
            <a:spLocks noChangeArrowheads="1"/>
          </p:cNvSpPr>
          <p:nvPr/>
        </p:nvSpPr>
        <p:spPr bwMode="auto">
          <a:xfrm flipV="1">
            <a:off x="1588" y="6489700"/>
            <a:ext cx="1811337" cy="60325"/>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sp>
        <p:nvSpPr>
          <p:cNvPr id="972804" name="Rectangle 4"/>
          <p:cNvSpPr>
            <a:spLocks noChangeArrowheads="1"/>
          </p:cNvSpPr>
          <p:nvPr/>
        </p:nvSpPr>
        <p:spPr bwMode="auto">
          <a:xfrm flipV="1">
            <a:off x="7107238" y="6500813"/>
            <a:ext cx="2022475" cy="61912"/>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972805" name="Text Box 5"/>
          <p:cNvSpPr txBox="1">
            <a:spLocks noChangeArrowheads="1"/>
          </p:cNvSpPr>
          <p:nvPr/>
        </p:nvSpPr>
        <p:spPr bwMode="auto">
          <a:xfrm>
            <a:off x="1844675" y="6386513"/>
            <a:ext cx="5270500" cy="268287"/>
          </a:xfrm>
          <a:prstGeom prst="rect">
            <a:avLst/>
          </a:prstGeom>
          <a:noFill/>
          <a:ln w="9525">
            <a:noFill/>
            <a:miter lim="800000"/>
            <a:headEnd/>
            <a:tailEnd/>
          </a:ln>
          <a:effectLst/>
        </p:spPr>
        <p:txBody>
          <a:bodyPr wrap="none" lIns="82981" tIns="41493" rIns="82981" bIns="41493">
            <a:spAutoFit/>
          </a:bodyPr>
          <a:lstStyle/>
          <a:p>
            <a:pPr defTabSz="829923" fontAlgn="auto">
              <a:spcBef>
                <a:spcPts val="0"/>
              </a:spcBef>
              <a:spcAft>
                <a:spcPts val="0"/>
              </a:spcAft>
              <a:defRPr/>
            </a:pPr>
            <a:r>
              <a:rPr lang="en-US" sz="1200" b="1" i="1" dirty="0">
                <a:solidFill>
                  <a:srgbClr val="7878CE"/>
                </a:solidFill>
                <a:latin typeface="+mn-lt"/>
                <a:cs typeface="+mn-cs"/>
              </a:rPr>
              <a:t>Air University: The Intellectual and Leadership Center of the Air Force</a:t>
            </a:r>
          </a:p>
        </p:txBody>
      </p:sp>
      <p:sp>
        <p:nvSpPr>
          <p:cNvPr id="972808" name="Rectangle 8"/>
          <p:cNvSpPr>
            <a:spLocks noChangeArrowheads="1"/>
          </p:cNvSpPr>
          <p:nvPr/>
        </p:nvSpPr>
        <p:spPr bwMode="auto">
          <a:xfrm flipV="1">
            <a:off x="6324600" y="989013"/>
            <a:ext cx="2819400" cy="77787"/>
          </a:xfrm>
          <a:prstGeom prst="rect">
            <a:avLst/>
          </a:prstGeom>
          <a:gradFill rotWithShape="0">
            <a:gsLst>
              <a:gs pos="0">
                <a:schemeClr val="accent2">
                  <a:alpha val="50000"/>
                </a:schemeClr>
              </a:gs>
              <a:gs pos="100000">
                <a:srgbClr val="DDDDDD">
                  <a:alpha val="50000"/>
                </a:srgbClr>
              </a:gs>
            </a:gsLst>
            <a:lin ang="0" scaled="1"/>
          </a:gradFill>
          <a:ln w="9525">
            <a:noFill/>
            <a:miter lim="800000"/>
            <a:headEnd/>
            <a:tailEnd/>
          </a:ln>
          <a:effectLst/>
        </p:spPr>
        <p:txBody>
          <a:bodyPr rot="10800000" wrap="none" lIns="82981" tIns="41493" rIns="82981" bIns="41493" anchor="ctr"/>
          <a:lstStyle/>
          <a:p>
            <a:pPr algn="ctr" defTabSz="827088" fontAlgn="auto">
              <a:spcBef>
                <a:spcPts val="0"/>
              </a:spcBef>
              <a:spcAft>
                <a:spcPts val="0"/>
              </a:spcAft>
              <a:defRPr/>
            </a:pPr>
            <a:endParaRPr lang="en-US" sz="2000" dirty="0">
              <a:solidFill>
                <a:srgbClr val="000000"/>
              </a:solidFill>
              <a:latin typeface="+mn-lt"/>
              <a:cs typeface="+mn-cs"/>
            </a:endParaRPr>
          </a:p>
        </p:txBody>
      </p:sp>
      <p:sp>
        <p:nvSpPr>
          <p:cNvPr id="1031" name="Rectangle 9"/>
          <p:cNvSpPr>
            <a:spLocks noGrp="1" noChangeArrowheads="1"/>
          </p:cNvSpPr>
          <p:nvPr>
            <p:ph type="title"/>
          </p:nvPr>
        </p:nvSpPr>
        <p:spPr bwMode="auto">
          <a:xfrm>
            <a:off x="990600" y="0"/>
            <a:ext cx="6629400" cy="990600"/>
          </a:xfrm>
          <a:prstGeom prst="rect">
            <a:avLst/>
          </a:prstGeom>
          <a:noFill/>
          <a:ln w="9525">
            <a:noFill/>
            <a:miter lim="800000"/>
            <a:headEnd/>
            <a:tailEnd/>
          </a:ln>
        </p:spPr>
        <p:txBody>
          <a:bodyPr vert="horz" wrap="square" lIns="91021" tIns="45511" rIns="91021" bIns="45511" numCol="1" anchor="ctr" anchorCtr="0" compatLnSpc="1">
            <a:prstTxWarp prst="textNoShape">
              <a:avLst/>
            </a:prstTxWarp>
          </a:bodyPr>
          <a:lstStyle/>
          <a:p>
            <a:pPr lvl="0"/>
            <a:r>
              <a:rPr lang="en-US"/>
              <a:t>Click to edit Master title style</a:t>
            </a:r>
          </a:p>
        </p:txBody>
      </p:sp>
      <p:sp>
        <p:nvSpPr>
          <p:cNvPr id="972810" name="Rectangle 10"/>
          <p:cNvSpPr>
            <a:spLocks noChangeArrowheads="1"/>
          </p:cNvSpPr>
          <p:nvPr/>
        </p:nvSpPr>
        <p:spPr bwMode="auto">
          <a:xfrm flipV="1">
            <a:off x="0" y="989013"/>
            <a:ext cx="2478088" cy="74612"/>
          </a:xfrm>
          <a:prstGeom prst="rect">
            <a:avLst/>
          </a:prstGeom>
          <a:gradFill rotWithShape="0">
            <a:gsLst>
              <a:gs pos="0">
                <a:srgbClr val="000099">
                  <a:alpha val="50000"/>
                </a:srgbClr>
              </a:gs>
              <a:gs pos="100000">
                <a:schemeClr val="accent2">
                  <a:alpha val="50000"/>
                </a:schemeClr>
              </a:gs>
            </a:gsLst>
            <a:lin ang="0" scaled="1"/>
          </a:gradFill>
          <a:ln w="9525">
            <a:noFill/>
            <a:miter lim="800000"/>
            <a:headEnd/>
            <a:tailEnd/>
          </a:ln>
          <a:effectLst/>
        </p:spPr>
        <p:txBody>
          <a:bodyPr wrap="none" lIns="91043" tIns="45520" rIns="91043" bIns="45520" anchor="ctr"/>
          <a:lstStyle/>
          <a:p>
            <a:pPr fontAlgn="auto">
              <a:spcBef>
                <a:spcPts val="0"/>
              </a:spcBef>
              <a:spcAft>
                <a:spcPts val="0"/>
              </a:spcAft>
              <a:defRPr/>
            </a:pPr>
            <a:endParaRPr lang="en-US" dirty="0">
              <a:solidFill>
                <a:srgbClr val="000000"/>
              </a:solidFill>
              <a:latin typeface="+mn-lt"/>
              <a:cs typeface="+mn-cs"/>
            </a:endParaRPr>
          </a:p>
        </p:txBody>
      </p:sp>
      <p:pic>
        <p:nvPicPr>
          <p:cNvPr id="1033" name="Picture 11" descr="chrmblue_std small"/>
          <p:cNvPicPr>
            <a:picLocks noChangeAspect="1" noChangeArrowheads="1"/>
          </p:cNvPicPr>
          <p:nvPr/>
        </p:nvPicPr>
        <p:blipFill>
          <a:blip r:embed="rId6" cstate="print"/>
          <a:srcRect/>
          <a:stretch>
            <a:fillRect/>
          </a:stretch>
        </p:blipFill>
        <p:spPr bwMode="auto">
          <a:xfrm>
            <a:off x="196850" y="128588"/>
            <a:ext cx="803275" cy="741362"/>
          </a:xfrm>
          <a:prstGeom prst="rect">
            <a:avLst/>
          </a:prstGeom>
          <a:noFill/>
          <a:ln w="9525">
            <a:noFill/>
            <a:miter lim="800000"/>
            <a:headEnd/>
            <a:tailEnd/>
          </a:ln>
        </p:spPr>
      </p:pic>
      <p:sp>
        <p:nvSpPr>
          <p:cNvPr id="13" name="Text Box 13"/>
          <p:cNvSpPr txBox="1">
            <a:spLocks noChangeArrowheads="1"/>
          </p:cNvSpPr>
          <p:nvPr/>
        </p:nvSpPr>
        <p:spPr bwMode="auto">
          <a:xfrm>
            <a:off x="3505200" y="6589713"/>
            <a:ext cx="2155825" cy="268287"/>
          </a:xfrm>
          <a:prstGeom prst="rect">
            <a:avLst/>
          </a:prstGeom>
          <a:noFill/>
          <a:ln w="9525">
            <a:noFill/>
            <a:miter lim="800000"/>
            <a:headEnd/>
            <a:tailEnd/>
          </a:ln>
          <a:effectLst/>
        </p:spPr>
        <p:txBody>
          <a:bodyPr wrap="none" lIns="82225" tIns="41121" rIns="82225" bIns="41121">
            <a:spAutoFit/>
          </a:bodyPr>
          <a:lstStyle/>
          <a:p>
            <a:pPr defTabSz="820738" fontAlgn="auto">
              <a:spcBef>
                <a:spcPts val="0"/>
              </a:spcBef>
              <a:spcAft>
                <a:spcPts val="0"/>
              </a:spcAft>
              <a:defRPr/>
            </a:pPr>
            <a:r>
              <a:rPr lang="en-US" sz="1200" b="1" i="1" dirty="0">
                <a:solidFill>
                  <a:srgbClr val="7878CE"/>
                </a:solidFill>
                <a:latin typeface="+mn-lt"/>
                <a:cs typeface="+mn-cs"/>
              </a:rPr>
              <a:t>Aim High…Fly - Fight - Win</a:t>
            </a:r>
            <a:endParaRPr lang="en-US" sz="1200" i="1" dirty="0">
              <a:solidFill>
                <a:srgbClr val="7878CE"/>
              </a:solidFill>
              <a:latin typeface="+mn-lt"/>
              <a:cs typeface="+mn-cs"/>
            </a:endParaRPr>
          </a:p>
        </p:txBody>
      </p:sp>
      <p:pic>
        <p:nvPicPr>
          <p:cNvPr id="14" name="Picture 17" descr="AFIT(good)"/>
          <p:cNvPicPr>
            <a:picLocks noChangeAspect="1" noChangeArrowheads="1"/>
          </p:cNvPicPr>
          <p:nvPr/>
        </p:nvPicPr>
        <p:blipFill>
          <a:blip r:embed="rId7" cstate="print">
            <a:duotone>
              <a:prstClr val="black"/>
              <a:schemeClr val="accent2">
                <a:tint val="45000"/>
                <a:satMod val="400000"/>
              </a:schemeClr>
            </a:duotone>
          </a:blip>
          <a:srcRect/>
          <a:stretch>
            <a:fillRect/>
          </a:stretch>
        </p:blipFill>
        <p:spPr bwMode="auto">
          <a:xfrm>
            <a:off x="7620000" y="152400"/>
            <a:ext cx="1447800" cy="694493"/>
          </a:xfrm>
          <a:prstGeom prst="rect">
            <a:avLst/>
          </a:prstGeom>
          <a:noFill/>
          <a:ln w="9525">
            <a:noFill/>
            <a:miter lim="800000"/>
            <a:headEnd/>
            <a:tailEnd/>
          </a:ln>
        </p:spPr>
      </p:pic>
      <p:sp>
        <p:nvSpPr>
          <p:cNvPr id="15" name="Text Box 7"/>
          <p:cNvSpPr txBox="1">
            <a:spLocks noChangeArrowheads="1"/>
          </p:cNvSpPr>
          <p:nvPr/>
        </p:nvSpPr>
        <p:spPr bwMode="auto">
          <a:xfrm>
            <a:off x="2438400" y="901700"/>
            <a:ext cx="3976688" cy="284163"/>
          </a:xfrm>
          <a:prstGeom prst="rect">
            <a:avLst/>
          </a:prstGeom>
          <a:noFill/>
          <a:ln w="9525">
            <a:noFill/>
            <a:miter lim="800000"/>
            <a:headEnd/>
            <a:tailEnd/>
          </a:ln>
          <a:effectLst/>
        </p:spPr>
        <p:txBody>
          <a:bodyPr wrap="none" lIns="83302" tIns="41652" rIns="83302" bIns="41652">
            <a:spAutoFit/>
          </a:bodyPr>
          <a:lstStyle/>
          <a:p>
            <a:pPr defTabSz="833180" eaLnBrk="0" fontAlgn="auto" hangingPunct="0">
              <a:spcBef>
                <a:spcPts val="0"/>
              </a:spcBef>
              <a:spcAft>
                <a:spcPts val="0"/>
              </a:spcAft>
              <a:defRPr/>
            </a:pPr>
            <a:r>
              <a:rPr lang="en-US" sz="1300" b="1" i="1" dirty="0">
                <a:solidFill>
                  <a:srgbClr val="7878CE"/>
                </a:solidFill>
                <a:latin typeface="+mn-lt"/>
                <a:cs typeface="+mn-cs"/>
              </a:rPr>
              <a:t>The AFIT of Today is the Air Force of Tomorrow.</a:t>
            </a:r>
          </a:p>
        </p:txBody>
      </p:sp>
      <p:sp>
        <p:nvSpPr>
          <p:cNvPr id="16" name="Slide Number Placeholder 1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CDC0EFEE-7953-486B-B408-E9BCE7E6F82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3" r:id="rId3"/>
  </p:sldLayoutIdLst>
  <p:transition/>
  <p:hf hdr="0" ftr="0" dt="0"/>
  <p:txStyles>
    <p:titleStyle>
      <a:lvl1pPr algn="ctr" rtl="0" eaLnBrk="0" fontAlgn="base" hangingPunct="0">
        <a:spcBef>
          <a:spcPct val="0"/>
        </a:spcBef>
        <a:spcAft>
          <a:spcPct val="0"/>
        </a:spcAft>
        <a:defRPr sz="3600" b="1">
          <a:solidFill>
            <a:schemeClr val="folHlink"/>
          </a:solidFill>
          <a:latin typeface="+mj-lt"/>
          <a:ea typeface="+mj-ea"/>
          <a:cs typeface="+mj-cs"/>
        </a:defRPr>
      </a:lvl1pPr>
      <a:lvl2pPr algn="ctr" rtl="0" eaLnBrk="0" fontAlgn="base" hangingPunct="0">
        <a:spcBef>
          <a:spcPct val="0"/>
        </a:spcBef>
        <a:spcAft>
          <a:spcPct val="0"/>
        </a:spcAft>
        <a:defRPr sz="3600" b="1">
          <a:solidFill>
            <a:schemeClr val="folHlink"/>
          </a:solidFill>
          <a:latin typeface="Arial" charset="0"/>
        </a:defRPr>
      </a:lvl2pPr>
      <a:lvl3pPr algn="ctr" rtl="0" eaLnBrk="0" fontAlgn="base" hangingPunct="0">
        <a:spcBef>
          <a:spcPct val="0"/>
        </a:spcBef>
        <a:spcAft>
          <a:spcPct val="0"/>
        </a:spcAft>
        <a:defRPr sz="3600" b="1">
          <a:solidFill>
            <a:schemeClr val="folHlink"/>
          </a:solidFill>
          <a:latin typeface="Arial" charset="0"/>
        </a:defRPr>
      </a:lvl3pPr>
      <a:lvl4pPr algn="ctr" rtl="0" eaLnBrk="0" fontAlgn="base" hangingPunct="0">
        <a:spcBef>
          <a:spcPct val="0"/>
        </a:spcBef>
        <a:spcAft>
          <a:spcPct val="0"/>
        </a:spcAft>
        <a:defRPr sz="3600" b="1">
          <a:solidFill>
            <a:schemeClr val="folHlink"/>
          </a:solidFill>
          <a:latin typeface="Arial" charset="0"/>
        </a:defRPr>
      </a:lvl4pPr>
      <a:lvl5pPr algn="ctr" rtl="0" eaLnBrk="0" fontAlgn="base" hangingPunct="0">
        <a:spcBef>
          <a:spcPct val="0"/>
        </a:spcBef>
        <a:spcAft>
          <a:spcPct val="0"/>
        </a:spcAft>
        <a:defRPr sz="3600" b="1">
          <a:solidFill>
            <a:schemeClr val="folHlink"/>
          </a:solidFill>
          <a:latin typeface="Arial" charset="0"/>
        </a:defRPr>
      </a:lvl5pPr>
      <a:lvl6pPr marL="455272" algn="ctr" rtl="0" fontAlgn="base">
        <a:spcBef>
          <a:spcPct val="0"/>
        </a:spcBef>
        <a:spcAft>
          <a:spcPct val="0"/>
        </a:spcAft>
        <a:defRPr sz="3600" b="1">
          <a:solidFill>
            <a:schemeClr val="folHlink"/>
          </a:solidFill>
          <a:latin typeface="Arial" charset="0"/>
        </a:defRPr>
      </a:lvl6pPr>
      <a:lvl7pPr marL="910544" algn="ctr" rtl="0" fontAlgn="base">
        <a:spcBef>
          <a:spcPct val="0"/>
        </a:spcBef>
        <a:spcAft>
          <a:spcPct val="0"/>
        </a:spcAft>
        <a:defRPr sz="3600" b="1">
          <a:solidFill>
            <a:schemeClr val="folHlink"/>
          </a:solidFill>
          <a:latin typeface="Arial" charset="0"/>
        </a:defRPr>
      </a:lvl7pPr>
      <a:lvl8pPr marL="1365819" algn="ctr" rtl="0" fontAlgn="base">
        <a:spcBef>
          <a:spcPct val="0"/>
        </a:spcBef>
        <a:spcAft>
          <a:spcPct val="0"/>
        </a:spcAft>
        <a:defRPr sz="3600" b="1">
          <a:solidFill>
            <a:schemeClr val="folHlink"/>
          </a:solidFill>
          <a:latin typeface="Arial" charset="0"/>
        </a:defRPr>
      </a:lvl8pPr>
      <a:lvl9pPr marL="1821090" algn="ctr" rtl="0" fontAlgn="base">
        <a:spcBef>
          <a:spcPct val="0"/>
        </a:spcBef>
        <a:spcAft>
          <a:spcPct val="0"/>
        </a:spcAft>
        <a:defRPr sz="3600" b="1">
          <a:solidFill>
            <a:schemeClr val="folHlink"/>
          </a:solidFill>
          <a:latin typeface="Arial" charset="0"/>
        </a:defRPr>
      </a:lvl9pPr>
    </p:titleStyle>
    <p:body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p:bodyStyle>
    <p:otherStyle>
      <a:defPPr>
        <a:defRPr lang="en-US"/>
      </a:defPPr>
      <a:lvl1pPr marL="0" algn="l" defTabSz="910544" rtl="0" eaLnBrk="1" latinLnBrk="0" hangingPunct="1">
        <a:defRPr sz="1800" kern="1200">
          <a:solidFill>
            <a:schemeClr val="tx1"/>
          </a:solidFill>
          <a:latin typeface="+mn-lt"/>
          <a:ea typeface="+mn-ea"/>
          <a:cs typeface="+mn-cs"/>
        </a:defRPr>
      </a:lvl1pPr>
      <a:lvl2pPr marL="455272" algn="l" defTabSz="910544" rtl="0" eaLnBrk="1" latinLnBrk="0" hangingPunct="1">
        <a:defRPr sz="1800" kern="1200">
          <a:solidFill>
            <a:schemeClr val="tx1"/>
          </a:solidFill>
          <a:latin typeface="+mn-lt"/>
          <a:ea typeface="+mn-ea"/>
          <a:cs typeface="+mn-cs"/>
        </a:defRPr>
      </a:lvl2pPr>
      <a:lvl3pPr marL="910544" algn="l" defTabSz="910544" rtl="0" eaLnBrk="1" latinLnBrk="0" hangingPunct="1">
        <a:defRPr sz="1800" kern="1200">
          <a:solidFill>
            <a:schemeClr val="tx1"/>
          </a:solidFill>
          <a:latin typeface="+mn-lt"/>
          <a:ea typeface="+mn-ea"/>
          <a:cs typeface="+mn-cs"/>
        </a:defRPr>
      </a:lvl3pPr>
      <a:lvl4pPr marL="1365819" algn="l" defTabSz="910544" rtl="0" eaLnBrk="1" latinLnBrk="0" hangingPunct="1">
        <a:defRPr sz="1800" kern="1200">
          <a:solidFill>
            <a:schemeClr val="tx1"/>
          </a:solidFill>
          <a:latin typeface="+mn-lt"/>
          <a:ea typeface="+mn-ea"/>
          <a:cs typeface="+mn-cs"/>
        </a:defRPr>
      </a:lvl4pPr>
      <a:lvl5pPr marL="1821090" algn="l" defTabSz="910544" rtl="0" eaLnBrk="1" latinLnBrk="0" hangingPunct="1">
        <a:defRPr sz="1800" kern="1200">
          <a:solidFill>
            <a:schemeClr val="tx1"/>
          </a:solidFill>
          <a:latin typeface="+mn-lt"/>
          <a:ea typeface="+mn-ea"/>
          <a:cs typeface="+mn-cs"/>
        </a:defRPr>
      </a:lvl5pPr>
      <a:lvl6pPr marL="2276357" algn="l" defTabSz="910544" rtl="0" eaLnBrk="1" latinLnBrk="0" hangingPunct="1">
        <a:defRPr sz="1800" kern="1200">
          <a:solidFill>
            <a:schemeClr val="tx1"/>
          </a:solidFill>
          <a:latin typeface="+mn-lt"/>
          <a:ea typeface="+mn-ea"/>
          <a:cs typeface="+mn-cs"/>
        </a:defRPr>
      </a:lvl6pPr>
      <a:lvl7pPr marL="2731633" algn="l" defTabSz="910544" rtl="0" eaLnBrk="1" latinLnBrk="0" hangingPunct="1">
        <a:defRPr sz="1800" kern="1200">
          <a:solidFill>
            <a:schemeClr val="tx1"/>
          </a:solidFill>
          <a:latin typeface="+mn-lt"/>
          <a:ea typeface="+mn-ea"/>
          <a:cs typeface="+mn-cs"/>
        </a:defRPr>
      </a:lvl7pPr>
      <a:lvl8pPr marL="3186905" algn="l" defTabSz="910544" rtl="0" eaLnBrk="1" latinLnBrk="0" hangingPunct="1">
        <a:defRPr sz="1800" kern="1200">
          <a:solidFill>
            <a:schemeClr val="tx1"/>
          </a:solidFill>
          <a:latin typeface="+mn-lt"/>
          <a:ea typeface="+mn-ea"/>
          <a:cs typeface="+mn-cs"/>
        </a:defRPr>
      </a:lvl8pPr>
      <a:lvl9pPr marL="3642180" algn="l" defTabSz="91054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7"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8"/>
          <p:cNvSpPr>
            <a:spLocks noChangeArrowheads="1"/>
          </p:cNvSpPr>
          <p:nvPr/>
        </p:nvSpPr>
        <p:spPr bwMode="auto">
          <a:xfrm>
            <a:off x="3733800" y="1905000"/>
            <a:ext cx="5105400" cy="1752600"/>
          </a:xfrm>
          <a:prstGeom prst="rect">
            <a:avLst/>
          </a:prstGeom>
          <a:noFill/>
          <a:ln w="9525">
            <a:noFill/>
            <a:miter lim="800000"/>
            <a:headEnd/>
            <a:tailEnd/>
          </a:ln>
        </p:spPr>
        <p:txBody>
          <a:bodyPr lIns="91271" tIns="45636" rIns="91271" bIns="45636" anchor="ctr"/>
          <a:lstStyle/>
          <a:p>
            <a:pPr algn="ctr"/>
            <a:r>
              <a:rPr lang="en-US" sz="2800" dirty="0"/>
              <a:t>NUCLEAR DATA COVARIANCE ANALYSIS OF AN ENERGY TUNING ASSEMBLY FOR SIMULATING NUCLEAR WEAPON ENVIRONMENTS</a:t>
            </a:r>
            <a:endParaRPr lang="en-US" sz="2800" dirty="0">
              <a:solidFill>
                <a:srgbClr val="000066"/>
              </a:solidFill>
            </a:endParaRPr>
          </a:p>
        </p:txBody>
      </p:sp>
      <p:sp>
        <p:nvSpPr>
          <p:cNvPr id="7170" name="Text Box 9"/>
          <p:cNvSpPr txBox="1">
            <a:spLocks noChangeArrowheads="1"/>
          </p:cNvSpPr>
          <p:nvPr/>
        </p:nvSpPr>
        <p:spPr bwMode="auto">
          <a:xfrm>
            <a:off x="4038600" y="3962400"/>
            <a:ext cx="4613275" cy="1981200"/>
          </a:xfrm>
          <a:prstGeom prst="rect">
            <a:avLst/>
          </a:prstGeom>
          <a:noFill/>
          <a:ln w="12700">
            <a:noFill/>
            <a:miter lim="800000"/>
            <a:headEnd/>
            <a:tailEnd/>
          </a:ln>
        </p:spPr>
        <p:txBody>
          <a:bodyPr lIns="91271" tIns="45636" rIns="91271" bIns="45636" anchor="ctr"/>
          <a:lstStyle/>
          <a:p>
            <a:pPr algn="ctr" eaLnBrk="0" hangingPunct="0">
              <a:spcBef>
                <a:spcPct val="20000"/>
              </a:spcBef>
            </a:pPr>
            <a:r>
              <a:rPr lang="en-US" dirty="0" err="1">
                <a:solidFill>
                  <a:srgbClr val="000066"/>
                </a:solidFill>
                <a:latin typeface="Times New Roman" pitchFamily="18" charset="0"/>
                <a:cs typeface="Times New Roman" pitchFamily="18" charset="0"/>
              </a:rPr>
              <a:t>Capt</a:t>
            </a:r>
            <a:r>
              <a:rPr lang="en-US" dirty="0">
                <a:solidFill>
                  <a:srgbClr val="000066"/>
                </a:solidFill>
                <a:latin typeface="Times New Roman" pitchFamily="18" charset="0"/>
                <a:cs typeface="Times New Roman" pitchFamily="18" charset="0"/>
              </a:rPr>
              <a:t> Nick Quartemont</a:t>
            </a:r>
          </a:p>
          <a:p>
            <a:pPr algn="ctr" eaLnBrk="0" hangingPunct="0">
              <a:spcBef>
                <a:spcPct val="20000"/>
              </a:spcBef>
            </a:pPr>
            <a:r>
              <a:rPr lang="en-US" dirty="0">
                <a:solidFill>
                  <a:srgbClr val="000066"/>
                </a:solidFill>
                <a:latin typeface="Times New Roman" pitchFamily="18" charset="0"/>
                <a:cs typeface="Times New Roman" pitchFamily="18" charset="0"/>
              </a:rPr>
              <a:t>MS Nuclear Engineering 19M</a:t>
            </a:r>
          </a:p>
          <a:p>
            <a:pPr algn="ctr" eaLnBrk="0" hangingPunct="0">
              <a:spcBef>
                <a:spcPct val="20000"/>
              </a:spcBef>
            </a:pPr>
            <a:r>
              <a:rPr lang="en-US" sz="1600" i="1" dirty="0">
                <a:solidFill>
                  <a:srgbClr val="000066"/>
                </a:solidFill>
                <a:latin typeface="Times New Roman" pitchFamily="18" charset="0"/>
                <a:cs typeface="Times New Roman" pitchFamily="18" charset="0"/>
              </a:rPr>
              <a:t>Air Force Institute of Technology</a:t>
            </a:r>
          </a:p>
          <a:p>
            <a:pPr algn="ctr" eaLnBrk="0" hangingPunct="0">
              <a:spcBef>
                <a:spcPct val="20000"/>
              </a:spcBef>
            </a:pPr>
            <a:r>
              <a:rPr lang="en-US" sz="1600" dirty="0">
                <a:solidFill>
                  <a:srgbClr val="000066"/>
                </a:solidFill>
                <a:latin typeface="Times New Roman" pitchFamily="18" charset="0"/>
                <a:cs typeface="Times New Roman" pitchFamily="18" charset="0"/>
              </a:rPr>
              <a:t>25 February 2019</a:t>
            </a:r>
            <a:endParaRPr lang="en-US" sz="1600" dirty="0">
              <a:solidFill>
                <a:srgbClr val="002060"/>
              </a:solidFill>
              <a:latin typeface="Times New Roman" pitchFamily="18" charset="0"/>
              <a:cs typeface="Times New Roman"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8E3FE-6CAD-4A9D-8789-0A83D8BA7634}"/>
              </a:ext>
            </a:extLst>
          </p:cNvPr>
          <p:cNvSpPr>
            <a:spLocks noGrp="1"/>
          </p:cNvSpPr>
          <p:nvPr>
            <p:ph type="title"/>
          </p:nvPr>
        </p:nvSpPr>
        <p:spPr/>
        <p:txBody>
          <a:bodyPr/>
          <a:lstStyle/>
          <a:p>
            <a:r>
              <a:rPr lang="en-US" dirty="0"/>
              <a:t>Conclusions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07C630-FA00-491B-A641-F6D38EDC3A96}"/>
                  </a:ext>
                </a:extLst>
              </p:cNvPr>
              <p:cNvSpPr>
                <a:spLocks noGrp="1"/>
              </p:cNvSpPr>
              <p:nvPr>
                <p:ph idx="1"/>
              </p:nvPr>
            </p:nvSpPr>
            <p:spPr>
              <a:xfrm>
                <a:off x="76200" y="1295400"/>
                <a:ext cx="8763000" cy="4876800"/>
              </a:xfrm>
            </p:spPr>
            <p:txBody>
              <a:bodyPr/>
              <a:lstStyle/>
              <a:p>
                <a:r>
                  <a:rPr lang="en-US" sz="2200" dirty="0"/>
                  <a:t>Provide experimental data to further enable</a:t>
                </a:r>
                <a:r>
                  <a:rPr lang="en-US" sz="2200" b="1" dirty="0"/>
                  <a:t> post-detonation attribution through enhanced technical nuclear forensics</a:t>
                </a:r>
              </a:p>
              <a:p>
                <a:pPr lvl="1"/>
                <a:r>
                  <a:rPr lang="en-US" dirty="0"/>
                  <a:t>Representative neutron environment </a:t>
                </a:r>
              </a:p>
              <a:p>
                <a:pPr lvl="1"/>
                <a:r>
                  <a:rPr lang="en-US" dirty="0"/>
                  <a:t>Modeled ETA fission products consistent with TN+PFNS</a:t>
                </a:r>
              </a:p>
              <a:p>
                <a:pPr lvl="1"/>
                <a:r>
                  <a:rPr lang="en-US" dirty="0"/>
                  <a:t> </a:t>
                </a:r>
                <a14:m>
                  <m:oMath xmlns:m="http://schemas.openxmlformats.org/officeDocument/2006/math">
                    <m:r>
                      <a:rPr lang="en-US" b="0" i="1" smtClean="0">
                        <a:latin typeface="Cambria Math" panose="02040503050406030204" pitchFamily="18" charset="0"/>
                      </a:rPr>
                      <m:t>2 </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r>
                      <a:rPr lang="en-US" b="0" i="1" smtClean="0">
                        <a:latin typeface="Cambria Math" panose="02040503050406030204" pitchFamily="18" charset="0"/>
                      </a:rPr>
                      <m:t>±1%</m:t>
                    </m:r>
                  </m:oMath>
                </a14:m>
                <a:r>
                  <a:rPr lang="en-US" dirty="0"/>
                  <a:t> fissions (order of ground sample collection) </a:t>
                </a:r>
              </a:p>
              <a:p>
                <a:r>
                  <a:rPr lang="en-US" sz="2200" dirty="0"/>
                  <a:t>Moderate impact of nuclear data covariance </a:t>
                </a:r>
              </a:p>
              <a:p>
                <a:pPr lvl="1"/>
                <a:r>
                  <a:rPr lang="en-US" sz="2000" dirty="0"/>
                  <a:t>~ 1% for integral reactions with low uncertainty (Fluence, </a:t>
                </a:r>
                <a14:m>
                  <m:oMath xmlns:m="http://schemas.openxmlformats.org/officeDocument/2006/math">
                    <m:sPre>
                      <m:sPrePr>
                        <m:ctrlPr>
                          <a:rPr lang="en-US" sz="2000" i="1" smtClean="0">
                            <a:latin typeface="Cambria Math" panose="02040503050406030204" pitchFamily="18" charset="0"/>
                          </a:rPr>
                        </m:ctrlPr>
                      </m:sPrePr>
                      <m:sub/>
                      <m:sup>
                        <m:r>
                          <a:rPr lang="en-US" b="0" i="1" smtClean="0">
                            <a:latin typeface="Cambria Math" panose="02040503050406030204" pitchFamily="18" charset="0"/>
                          </a:rPr>
                          <m:t>235</m:t>
                        </m:r>
                      </m:sup>
                      <m:e>
                        <m:r>
                          <a:rPr lang="en-US" b="0" i="1" smtClean="0">
                            <a:latin typeface="Cambria Math" panose="02040503050406030204" pitchFamily="18" charset="0"/>
                          </a:rPr>
                          <m:t>𝑈</m:t>
                        </m:r>
                      </m:e>
                    </m:sPre>
                  </m:oMath>
                </a14:m>
                <a:r>
                  <a:rPr lang="en-US" sz="2000" dirty="0"/>
                  <a:t> (</a:t>
                </a:r>
                <a:r>
                  <a:rPr lang="en-US" sz="2000" dirty="0" err="1"/>
                  <a:t>n,f</a:t>
                </a:r>
                <a:r>
                  <a:rPr lang="en-US" sz="2000" dirty="0"/>
                  <a:t>))</a:t>
                </a:r>
              </a:p>
              <a:p>
                <a:pPr lvl="1"/>
                <a:r>
                  <a:rPr lang="en-US" sz="2000" dirty="0"/>
                  <a:t>~3-20% for activation foil reactions</a:t>
                </a:r>
              </a:p>
              <a:p>
                <a:r>
                  <a:rPr lang="en-US" sz="2200" dirty="0"/>
                  <a:t>Strong probability (80%) of unfolding successfully without iterating </a:t>
                </a:r>
              </a:p>
              <a:p>
                <a:r>
                  <a:rPr lang="en-US" sz="2200" dirty="0"/>
                  <a:t>Enhanced confidence for Q4 2019 NIF experiment </a:t>
                </a:r>
              </a:p>
            </p:txBody>
          </p:sp>
        </mc:Choice>
        <mc:Fallback xmlns="">
          <p:sp>
            <p:nvSpPr>
              <p:cNvPr id="3" name="Content Placeholder 2">
                <a:extLst>
                  <a:ext uri="{FF2B5EF4-FFF2-40B4-BE49-F238E27FC236}">
                    <a16:creationId xmlns:a16="http://schemas.microsoft.com/office/drawing/2014/main" id="{5707C630-FA00-491B-A641-F6D38EDC3A96}"/>
                  </a:ext>
                </a:extLst>
              </p:cNvPr>
              <p:cNvSpPr>
                <a:spLocks noGrp="1" noRot="1" noChangeAspect="1" noMove="1" noResize="1" noEditPoints="1" noAdjustHandles="1" noChangeArrowheads="1" noChangeShapeType="1" noTextEdit="1"/>
              </p:cNvSpPr>
              <p:nvPr>
                <p:ph idx="1"/>
              </p:nvPr>
            </p:nvSpPr>
            <p:spPr>
              <a:xfrm>
                <a:off x="76200" y="1295400"/>
                <a:ext cx="8763000" cy="4876800"/>
              </a:xfrm>
              <a:blipFill>
                <a:blip r:embed="rId2"/>
                <a:stretch>
                  <a:fillRect l="-835" t="-750" r="-5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A2FAC3C-F5D0-4136-A1F6-DBD3D622CB1E}"/>
              </a:ext>
            </a:extLst>
          </p:cNvPr>
          <p:cNvSpPr>
            <a:spLocks noGrp="1"/>
          </p:cNvSpPr>
          <p:nvPr>
            <p:ph type="sldNum" sz="quarter" idx="10"/>
          </p:nvPr>
        </p:nvSpPr>
        <p:spPr/>
        <p:txBody>
          <a:bodyPr/>
          <a:lstStyle/>
          <a:p>
            <a:pPr>
              <a:defRPr/>
            </a:pPr>
            <a:fld id="{19845459-3F1B-4F43-8FC0-35ADCE8623CC}" type="slidenum">
              <a:rPr lang="en-US" smtClean="0"/>
              <a:pPr>
                <a:defRPr/>
              </a:pPr>
              <a:t>10</a:t>
            </a:fld>
            <a:endParaRPr lang="en-US"/>
          </a:p>
        </p:txBody>
      </p:sp>
    </p:spTree>
    <p:extLst>
      <p:ext uri="{BB962C8B-B14F-4D97-AF65-F5344CB8AC3E}">
        <p14:creationId xmlns:p14="http://schemas.microsoft.com/office/powerpoint/2010/main" val="32676024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F74AB-0277-4902-9063-83C81D7E0096}"/>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71898965-8DE5-4958-B0B4-EAC48A543B9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CE833F86-FAD3-433D-AC9F-BF4CCB95670C}"/>
              </a:ext>
            </a:extLst>
          </p:cNvPr>
          <p:cNvSpPr>
            <a:spLocks noGrp="1"/>
          </p:cNvSpPr>
          <p:nvPr>
            <p:ph type="sldNum" sz="quarter" idx="10"/>
          </p:nvPr>
        </p:nvSpPr>
        <p:spPr/>
        <p:txBody>
          <a:bodyPr/>
          <a:lstStyle/>
          <a:p>
            <a:pPr>
              <a:defRPr/>
            </a:pPr>
            <a:fld id="{19845459-3F1B-4F43-8FC0-35ADCE8623CC}" type="slidenum">
              <a:rPr lang="en-US" smtClean="0"/>
              <a:pPr>
                <a:defRPr/>
              </a:pPr>
              <a:t>11</a:t>
            </a:fld>
            <a:endParaRPr lang="en-US"/>
          </a:p>
        </p:txBody>
      </p:sp>
    </p:spTree>
    <p:extLst>
      <p:ext uri="{BB962C8B-B14F-4D97-AF65-F5344CB8AC3E}">
        <p14:creationId xmlns:p14="http://schemas.microsoft.com/office/powerpoint/2010/main" val="362617707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C458C-5E2F-423F-899A-B46D1C8FF6C5}"/>
              </a:ext>
            </a:extLst>
          </p:cNvPr>
          <p:cNvSpPr>
            <a:spLocks noGrp="1"/>
          </p:cNvSpPr>
          <p:nvPr>
            <p:ph type="title"/>
          </p:nvPr>
        </p:nvSpPr>
        <p:spPr/>
        <p:txBody>
          <a:bodyPr/>
          <a:lstStyle/>
          <a:p>
            <a:r>
              <a:rPr lang="en-US" dirty="0"/>
              <a:t>Methodology</a:t>
            </a:r>
          </a:p>
        </p:txBody>
      </p:sp>
      <p:pic>
        <p:nvPicPr>
          <p:cNvPr id="6" name="Content Placeholder 5">
            <a:extLst>
              <a:ext uri="{FF2B5EF4-FFF2-40B4-BE49-F238E27FC236}">
                <a16:creationId xmlns:a16="http://schemas.microsoft.com/office/drawing/2014/main" id="{399E5247-7320-473B-B6F9-CEF6C7EB10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0978" y="1143000"/>
            <a:ext cx="7322043" cy="5258486"/>
          </a:xfrm>
        </p:spPr>
      </p:pic>
      <p:sp>
        <p:nvSpPr>
          <p:cNvPr id="4" name="Slide Number Placeholder 3">
            <a:extLst>
              <a:ext uri="{FF2B5EF4-FFF2-40B4-BE49-F238E27FC236}">
                <a16:creationId xmlns:a16="http://schemas.microsoft.com/office/drawing/2014/main" id="{DE0D2CA4-D3A5-49B7-88E6-BAD1529F8384}"/>
              </a:ext>
            </a:extLst>
          </p:cNvPr>
          <p:cNvSpPr>
            <a:spLocks noGrp="1"/>
          </p:cNvSpPr>
          <p:nvPr>
            <p:ph type="sldNum" sz="quarter" idx="10"/>
          </p:nvPr>
        </p:nvSpPr>
        <p:spPr/>
        <p:txBody>
          <a:bodyPr/>
          <a:lstStyle/>
          <a:p>
            <a:pPr>
              <a:defRPr/>
            </a:pPr>
            <a:fld id="{19845459-3F1B-4F43-8FC0-35ADCE8623CC}" type="slidenum">
              <a:rPr lang="en-US" smtClean="0"/>
              <a:pPr>
                <a:defRPr/>
              </a:pPr>
              <a:t>12</a:t>
            </a:fld>
            <a:endParaRPr lang="en-US"/>
          </a:p>
        </p:txBody>
      </p:sp>
    </p:spTree>
    <p:extLst>
      <p:ext uri="{BB962C8B-B14F-4D97-AF65-F5344CB8AC3E}">
        <p14:creationId xmlns:p14="http://schemas.microsoft.com/office/powerpoint/2010/main" val="208993020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F16BF-7211-40D8-80D8-CD6BCBE9D245}"/>
              </a:ext>
            </a:extLst>
          </p:cNvPr>
          <p:cNvSpPr>
            <a:spLocks noGrp="1"/>
          </p:cNvSpPr>
          <p:nvPr>
            <p:ph type="title"/>
          </p:nvPr>
        </p:nvSpPr>
        <p:spPr/>
        <p:txBody>
          <a:bodyPr/>
          <a:lstStyle/>
          <a:p>
            <a:r>
              <a:rPr lang="en-US" sz="2400" dirty="0"/>
              <a:t>Fission Production Capability Perspective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CAEC1-B5EC-4FFE-8A6A-BF8E128A3F93}"/>
                  </a:ext>
                </a:extLst>
              </p:cNvPr>
              <p:cNvSpPr>
                <a:spLocks noGrp="1"/>
              </p:cNvSpPr>
              <p:nvPr>
                <p:ph idx="1"/>
              </p:nvPr>
            </p:nvSpPr>
            <p:spPr>
              <a:xfrm>
                <a:off x="59569" y="1447800"/>
                <a:ext cx="2362200" cy="4876800"/>
              </a:xfrm>
            </p:spPr>
            <p:txBody>
              <a:bodyPr/>
              <a:lstStyle/>
              <a:p>
                <a:r>
                  <a:rPr lang="en-US" dirty="0"/>
                  <a:t>DELFIC </a:t>
                </a:r>
              </a:p>
              <a:p>
                <a:pPr lvl="1"/>
                <a:r>
                  <a:rPr lang="en-US" dirty="0"/>
                  <a:t>10 KT </a:t>
                </a:r>
              </a:p>
              <a:p>
                <a:pPr lvl="1"/>
                <a:r>
                  <a:rPr lang="en-US" dirty="0"/>
                  <a:t>1 m HOB </a:t>
                </a:r>
              </a:p>
              <a:p>
                <a:pPr lvl="1"/>
                <a:r>
                  <a:rPr lang="en-US" dirty="0"/>
                  <a:t>16 Aug 2017</a:t>
                </a:r>
              </a:p>
              <a:p>
                <a:r>
                  <a:rPr lang="en-US" dirty="0"/>
                  <a:t>Ground dispersal of mass chain 140</a:t>
                </a:r>
              </a:p>
              <a:p>
                <a:r>
                  <a:rPr lang="en-US" dirty="0"/>
                  <a:t>ETA equivalent to </a:t>
                </a:r>
                <a14:m>
                  <m:oMath xmlns:m="http://schemas.openxmlformats.org/officeDocument/2006/math">
                    <m:r>
                      <a:rPr lang="en-US" b="0" i="1" smtClean="0">
                        <a:latin typeface="Cambria Math" panose="02040503050406030204" pitchFamily="18" charset="0"/>
                      </a:rPr>
                      <m:t>100 </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a:extLst>
                  <a:ext uri="{FF2B5EF4-FFF2-40B4-BE49-F238E27FC236}">
                    <a16:creationId xmlns:a16="http://schemas.microsoft.com/office/drawing/2014/main" id="{7E9CAEC1-B5EC-4FFE-8A6A-BF8E128A3F93}"/>
                  </a:ext>
                </a:extLst>
              </p:cNvPr>
              <p:cNvSpPr>
                <a:spLocks noGrp="1" noRot="1" noChangeAspect="1" noMove="1" noResize="1" noEditPoints="1" noAdjustHandles="1" noChangeArrowheads="1" noChangeShapeType="1" noTextEdit="1"/>
              </p:cNvSpPr>
              <p:nvPr>
                <p:ph idx="1"/>
              </p:nvPr>
            </p:nvSpPr>
            <p:spPr>
              <a:xfrm>
                <a:off x="59569" y="1447800"/>
                <a:ext cx="2362200" cy="4876800"/>
              </a:xfrm>
              <a:blipFill>
                <a:blip r:embed="rId2"/>
                <a:stretch>
                  <a:fillRect l="-3618" t="-875" r="-258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45C449-0C07-40FC-B481-9DDCFCDCBEF7}"/>
              </a:ext>
            </a:extLst>
          </p:cNvPr>
          <p:cNvSpPr>
            <a:spLocks noGrp="1"/>
          </p:cNvSpPr>
          <p:nvPr>
            <p:ph type="sldNum" sz="quarter" idx="10"/>
          </p:nvPr>
        </p:nvSpPr>
        <p:spPr/>
        <p:txBody>
          <a:bodyPr/>
          <a:lstStyle/>
          <a:p>
            <a:pPr>
              <a:defRPr/>
            </a:pPr>
            <a:fld id="{19845459-3F1B-4F43-8FC0-35ADCE8623CC}" type="slidenum">
              <a:rPr lang="en-US" smtClean="0"/>
              <a:pPr>
                <a:defRPr/>
              </a:pPr>
              <a:t>13</a:t>
            </a:fld>
            <a:endParaRPr lang="en-US"/>
          </a:p>
        </p:txBody>
      </p:sp>
      <p:pic>
        <p:nvPicPr>
          <p:cNvPr id="6" name="Picture 5">
            <a:extLst>
              <a:ext uri="{FF2B5EF4-FFF2-40B4-BE49-F238E27FC236}">
                <a16:creationId xmlns:a16="http://schemas.microsoft.com/office/drawing/2014/main" id="{E7940B99-76CE-4054-91F6-AA968074E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173" y="1586742"/>
            <a:ext cx="6599258" cy="4294116"/>
          </a:xfrm>
          <a:prstGeom prst="rect">
            <a:avLst/>
          </a:prstGeom>
        </p:spPr>
      </p:pic>
    </p:spTree>
    <p:extLst>
      <p:ext uri="{BB962C8B-B14F-4D97-AF65-F5344CB8AC3E}">
        <p14:creationId xmlns:p14="http://schemas.microsoft.com/office/powerpoint/2010/main" val="43170928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sz="2000" dirty="0"/>
              <a:t>STAYSL Unfolded Spectrum </a:t>
            </a:r>
            <a:br>
              <a:rPr lang="en-US" sz="2000" dirty="0"/>
            </a:br>
            <a:r>
              <a:rPr lang="en-US" sz="2000" dirty="0"/>
              <a:t>Pearson Correlation Coefficient and K-S Statistic </a:t>
            </a:r>
          </a:p>
        </p:txBody>
      </p:sp>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14</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922206-288D-482F-8EC3-54048B9C1906}"/>
                  </a:ext>
                </a:extLst>
              </p:cNvPr>
              <p:cNvSpPr txBox="1"/>
              <p:nvPr/>
            </p:nvSpPr>
            <p:spPr>
              <a:xfrm>
                <a:off x="5877772" y="1219200"/>
                <a:ext cx="3266227" cy="2262671"/>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sz="1600" dirty="0"/>
                  <a:t>0% of samples rejected based on K-S Statistic </a:t>
                </a:r>
              </a:p>
              <a:p>
                <a:pPr marL="285750" indent="-285750">
                  <a:lnSpc>
                    <a:spcPct val="150000"/>
                  </a:lnSpc>
                  <a:buFont typeface="Arial" panose="020B0604020202020204" pitchFamily="34" charset="0"/>
                  <a:buChar char="•"/>
                </a:pPr>
                <a14:m>
                  <m:oMath xmlns:m="http://schemas.openxmlformats.org/officeDocument/2006/math">
                    <m:r>
                      <a:rPr lang="en-US" sz="1600" i="1">
                        <a:latin typeface="Cambria Math" panose="02040503050406030204" pitchFamily="18" charset="0"/>
                      </a:rPr>
                      <m:t>𝐷</m:t>
                    </m:r>
                    <m:r>
                      <a:rPr lang="en-US" sz="1600" i="1">
                        <a:latin typeface="Cambria Math" panose="02040503050406030204" pitchFamily="18" charset="0"/>
                      </a:rPr>
                      <m:t>=0.094</m:t>
                    </m:r>
                  </m:oMath>
                </a14:m>
                <a:endParaRPr lang="en-US" sz="1600" dirty="0"/>
              </a:p>
              <a:p>
                <a:pPr marL="285750" indent="-285750">
                  <a:lnSpc>
                    <a:spcPct val="150000"/>
                  </a:lnSpc>
                  <a:buFont typeface="Arial" panose="020B0604020202020204" pitchFamily="34" charset="0"/>
                  <a:buChar char="•"/>
                </a:pPr>
                <a:r>
                  <a:rPr lang="en-US" sz="1600" dirty="0"/>
                  <a:t>p-value </a:t>
                </a:r>
                <a14:m>
                  <m:oMath xmlns:m="http://schemas.openxmlformats.org/officeDocument/2006/math">
                    <m:r>
                      <a:rPr lang="en-US" sz="1600" i="1">
                        <a:latin typeface="Cambria Math" panose="02040503050406030204" pitchFamily="18" charset="0"/>
                      </a:rPr>
                      <m:t>=0.61</m:t>
                    </m:r>
                  </m:oMath>
                </a14:m>
                <a:endParaRPr lang="en-US" sz="1600" dirty="0"/>
              </a:p>
              <a:p>
                <a:pPr>
                  <a:lnSpc>
                    <a:spcPct val="150000"/>
                  </a:lnSpc>
                </a:pPr>
                <a:endParaRPr lang="en-US" sz="1600" dirty="0"/>
              </a:p>
            </p:txBody>
          </p:sp>
        </mc:Choice>
        <mc:Fallback xmlns="">
          <p:sp>
            <p:nvSpPr>
              <p:cNvPr id="10" name="TextBox 9">
                <a:extLst>
                  <a:ext uri="{FF2B5EF4-FFF2-40B4-BE49-F238E27FC236}">
                    <a16:creationId xmlns:a16="http://schemas.microsoft.com/office/drawing/2014/main" id="{E0922206-288D-482F-8EC3-54048B9C1906}"/>
                  </a:ext>
                </a:extLst>
              </p:cNvPr>
              <p:cNvSpPr txBox="1">
                <a:spLocks noRot="1" noChangeAspect="1" noMove="1" noResize="1" noEditPoints="1" noAdjustHandles="1" noChangeArrowheads="1" noChangeShapeType="1" noTextEdit="1"/>
              </p:cNvSpPr>
              <p:nvPr/>
            </p:nvSpPr>
            <p:spPr>
              <a:xfrm>
                <a:off x="5877772" y="1219200"/>
                <a:ext cx="3266227" cy="2262671"/>
              </a:xfrm>
              <a:prstGeom prst="rect">
                <a:avLst/>
              </a:prstGeom>
              <a:blipFill>
                <a:blip r:embed="rId2"/>
                <a:stretch>
                  <a:fillRect l="-933" r="-560"/>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94887309-2C58-444D-A20A-35F29FF56689}"/>
              </a:ext>
            </a:extLst>
          </p:cNvPr>
          <p:cNvSpPr/>
          <p:nvPr/>
        </p:nvSpPr>
        <p:spPr>
          <a:xfrm>
            <a:off x="-370627" y="5575491"/>
            <a:ext cx="4572000" cy="646331"/>
          </a:xfrm>
          <a:prstGeom prst="rect">
            <a:avLst/>
          </a:prstGeom>
        </p:spPr>
        <p:txBody>
          <a:bodyPr>
            <a:spAutoFit/>
          </a:bodyPr>
          <a:lstStyle/>
          <a:p>
            <a:pPr lvl="1"/>
            <a:r>
              <a:rPr lang="en-US" dirty="0"/>
              <a:t>H</a:t>
            </a:r>
            <a:r>
              <a:rPr lang="en-US" baseline="-25000" dirty="0"/>
              <a:t>0</a:t>
            </a:r>
            <a:r>
              <a:rPr lang="en-US" dirty="0"/>
              <a:t> : The two samples are drawn from the same distribution.</a:t>
            </a:r>
          </a:p>
        </p:txBody>
      </p:sp>
      <p:sp>
        <p:nvSpPr>
          <p:cNvPr id="15" name="Slide Number Placeholder 3">
            <a:extLst>
              <a:ext uri="{FF2B5EF4-FFF2-40B4-BE49-F238E27FC236}">
                <a16:creationId xmlns:a16="http://schemas.microsoft.com/office/drawing/2014/main" id="{443665DE-7FC6-4560-A78E-812E1E7362B1}"/>
              </a:ext>
            </a:extLst>
          </p:cNvPr>
          <p:cNvSpPr txBox="1">
            <a:spLocks/>
          </p:cNvSpPr>
          <p:nvPr/>
        </p:nvSpPr>
        <p:spPr>
          <a:xfrm>
            <a:off x="544975" y="7117508"/>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fld id="{19845459-3F1B-4F43-8FC0-35ADCE8623CC}" type="slidenum">
              <a:rPr lang="en-US" smtClean="0"/>
              <a:pPr>
                <a:defRPr/>
              </a:pPr>
              <a:t>14</a:t>
            </a:fld>
            <a:endParaRPr lang="en-US"/>
          </a:p>
        </p:txBody>
      </p:sp>
      <p:pic>
        <p:nvPicPr>
          <p:cNvPr id="11" name="Picture 10">
            <a:extLst>
              <a:ext uri="{FF2B5EF4-FFF2-40B4-BE49-F238E27FC236}">
                <a16:creationId xmlns:a16="http://schemas.microsoft.com/office/drawing/2014/main" id="{676147C3-0378-46D4-9BC6-A809D77B7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05" y="1150214"/>
            <a:ext cx="5668209" cy="4166925"/>
          </a:xfrm>
          <a:prstGeom prst="rect">
            <a:avLst/>
          </a:prstGeom>
        </p:spPr>
      </p:pic>
      <p:pic>
        <p:nvPicPr>
          <p:cNvPr id="22" name="Picture 21">
            <a:extLst>
              <a:ext uri="{FF2B5EF4-FFF2-40B4-BE49-F238E27FC236}">
                <a16:creationId xmlns:a16="http://schemas.microsoft.com/office/drawing/2014/main" id="{2192AE2D-3080-4C3C-816E-AB7FA52B5912}"/>
              </a:ext>
            </a:extLst>
          </p:cNvPr>
          <p:cNvPicPr>
            <a:picLocks noChangeAspect="1"/>
          </p:cNvPicPr>
          <p:nvPr/>
        </p:nvPicPr>
        <p:blipFill>
          <a:blip r:embed="rId4"/>
          <a:stretch>
            <a:fillRect/>
          </a:stretch>
        </p:blipFill>
        <p:spPr>
          <a:xfrm>
            <a:off x="4497237" y="5638800"/>
            <a:ext cx="4448175" cy="590550"/>
          </a:xfrm>
          <a:prstGeom prst="rect">
            <a:avLst/>
          </a:prstGeom>
        </p:spPr>
      </p:pic>
      <p:pic>
        <p:nvPicPr>
          <p:cNvPr id="16" name="Picture 15">
            <a:extLst>
              <a:ext uri="{FF2B5EF4-FFF2-40B4-BE49-F238E27FC236}">
                <a16:creationId xmlns:a16="http://schemas.microsoft.com/office/drawing/2014/main" id="{94D58944-A5D1-498E-B676-528151DC78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05" y="1145501"/>
            <a:ext cx="5689805" cy="4182801"/>
          </a:xfrm>
          <a:prstGeom prst="rect">
            <a:avLst/>
          </a:prstGeom>
        </p:spPr>
      </p:pic>
      <p:pic>
        <p:nvPicPr>
          <p:cNvPr id="17" name="Picture 16">
            <a:extLst>
              <a:ext uri="{FF2B5EF4-FFF2-40B4-BE49-F238E27FC236}">
                <a16:creationId xmlns:a16="http://schemas.microsoft.com/office/drawing/2014/main" id="{CC88A63F-EE98-49AC-AC17-648F8523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06" y="1139051"/>
            <a:ext cx="5810172" cy="4178088"/>
          </a:xfrm>
          <a:prstGeom prst="rect">
            <a:avLst/>
          </a:prstGeom>
        </p:spPr>
      </p:pic>
      <p:sp>
        <p:nvSpPr>
          <p:cNvPr id="23" name="Rectangle 22">
            <a:extLst>
              <a:ext uri="{FF2B5EF4-FFF2-40B4-BE49-F238E27FC236}">
                <a16:creationId xmlns:a16="http://schemas.microsoft.com/office/drawing/2014/main" id="{6D039B05-09BE-46DF-BB08-682110A7001E}"/>
              </a:ext>
            </a:extLst>
          </p:cNvPr>
          <p:cNvSpPr/>
          <p:nvPr/>
        </p:nvSpPr>
        <p:spPr>
          <a:xfrm>
            <a:off x="-370627" y="5583019"/>
            <a:ext cx="4572000" cy="923330"/>
          </a:xfrm>
          <a:prstGeom prst="rect">
            <a:avLst/>
          </a:prstGeom>
        </p:spPr>
        <p:txBody>
          <a:bodyPr>
            <a:spAutoFit/>
          </a:bodyPr>
          <a:lstStyle/>
          <a:p>
            <a:pPr lvl="1"/>
            <a:r>
              <a:rPr lang="en-US" dirty="0"/>
              <a:t>H</a:t>
            </a:r>
            <a:r>
              <a:rPr lang="en-US" baseline="-25000" dirty="0"/>
              <a:t>0</a:t>
            </a:r>
            <a:r>
              <a:rPr lang="en-US" dirty="0"/>
              <a:t> : There is no correlation between the datasets.</a:t>
            </a:r>
          </a:p>
          <a:p>
            <a:pPr lvl="1"/>
            <a:endParaRPr lang="en-US" dirty="0"/>
          </a:p>
        </p:txBody>
      </p:sp>
      <p:pic>
        <p:nvPicPr>
          <p:cNvPr id="24" name="Picture 23">
            <a:extLst>
              <a:ext uri="{FF2B5EF4-FFF2-40B4-BE49-F238E27FC236}">
                <a16:creationId xmlns:a16="http://schemas.microsoft.com/office/drawing/2014/main" id="{09CC841F-161E-4362-9AA9-6B98B150C7A8}"/>
              </a:ext>
            </a:extLst>
          </p:cNvPr>
          <p:cNvPicPr>
            <a:picLocks noChangeAspect="1"/>
          </p:cNvPicPr>
          <p:nvPr/>
        </p:nvPicPr>
        <p:blipFill>
          <a:blip r:embed="rId7"/>
          <a:stretch>
            <a:fillRect/>
          </a:stretch>
        </p:blipFill>
        <p:spPr>
          <a:xfrm>
            <a:off x="3952875" y="5475208"/>
            <a:ext cx="5191125" cy="76200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2482B0-75D8-4059-8E4E-083A6DDD08FA}"/>
                  </a:ext>
                </a:extLst>
              </p:cNvPr>
              <p:cNvSpPr txBox="1"/>
              <p:nvPr/>
            </p:nvSpPr>
            <p:spPr>
              <a:xfrm>
                <a:off x="5899366" y="1219200"/>
                <a:ext cx="3266227" cy="3734356"/>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dirty="0"/>
                  <a:t>0% of samples failed based on Pearson Correlation Coefficient</a:t>
                </a:r>
              </a:p>
              <a:p>
                <a:pPr marL="285750" indent="-285750">
                  <a:lnSpc>
                    <a:spcPct val="150000"/>
                  </a:lnSpc>
                  <a:buFont typeface="Arial" panose="020B0604020202020204" pitchFamily="34" charset="0"/>
                  <a:buChar char="•"/>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&gt;0.8</m:t>
                    </m:r>
                  </m:oMath>
                </a14:m>
                <a:endParaRPr lang="en-US" dirty="0"/>
              </a:p>
              <a:p>
                <a:pPr marL="285750" indent="-285750">
                  <a:lnSpc>
                    <a:spcPct val="150000"/>
                  </a:lnSpc>
                  <a:buFont typeface="Arial" panose="020B0604020202020204" pitchFamily="34" charset="0"/>
                  <a:buChar char="•"/>
                </a:pPr>
                <a:r>
                  <a:rPr lang="en-US" dirty="0"/>
                  <a:t>p-value </a:t>
                </a:r>
                <a14:m>
                  <m:oMath xmlns:m="http://schemas.openxmlformats.org/officeDocument/2006/math">
                    <m:r>
                      <a:rPr lang="en-US" i="1">
                        <a:latin typeface="Cambria Math" panose="02040503050406030204" pitchFamily="18" charset="0"/>
                      </a:rPr>
                      <m:t>≪ </m:t>
                    </m:r>
                  </m:oMath>
                </a14:m>
                <a:r>
                  <a:rPr lang="en-US" dirty="0"/>
                  <a:t>0.05</a:t>
                </a:r>
              </a:p>
              <a:p>
                <a:pPr marL="285750" indent="-285750">
                  <a:lnSpc>
                    <a:spcPct val="150000"/>
                  </a:lnSpc>
                  <a:buFont typeface="Arial" panose="020B0604020202020204" pitchFamily="34" charset="0"/>
                  <a:buChar char="•"/>
                </a:pPr>
                <a:r>
                  <a:rPr lang="en-US" dirty="0"/>
                  <a:t>Strong agreement between spectra</a:t>
                </a:r>
              </a:p>
              <a:p>
                <a:pPr marL="285750" indent="-285750">
                  <a:lnSpc>
                    <a:spcPct val="150000"/>
                  </a:lnSpc>
                  <a:buFont typeface="Arial" panose="020B0604020202020204" pitchFamily="34" charset="0"/>
                  <a:buChar char="•"/>
                </a:pPr>
                <a:endParaRPr lang="en-US" dirty="0"/>
              </a:p>
            </p:txBody>
          </p:sp>
        </mc:Choice>
        <mc:Fallback xmlns="">
          <p:sp>
            <p:nvSpPr>
              <p:cNvPr id="13" name="TextBox 12">
                <a:extLst>
                  <a:ext uri="{FF2B5EF4-FFF2-40B4-BE49-F238E27FC236}">
                    <a16:creationId xmlns:a16="http://schemas.microsoft.com/office/drawing/2014/main" id="{302482B0-75D8-4059-8E4E-083A6DDD08FA}"/>
                  </a:ext>
                </a:extLst>
              </p:cNvPr>
              <p:cNvSpPr txBox="1">
                <a:spLocks noRot="1" noChangeAspect="1" noMove="1" noResize="1" noEditPoints="1" noAdjustHandles="1" noChangeArrowheads="1" noChangeShapeType="1" noTextEdit="1"/>
              </p:cNvSpPr>
              <p:nvPr/>
            </p:nvSpPr>
            <p:spPr>
              <a:xfrm>
                <a:off x="5899366" y="1219200"/>
                <a:ext cx="3266227" cy="3734356"/>
              </a:xfrm>
              <a:prstGeom prst="rect">
                <a:avLst/>
              </a:prstGeom>
              <a:blipFill>
                <a:blip r:embed="rId8"/>
                <a:stretch>
                  <a:fillRect l="-1306" r="-3358"/>
                </a:stretch>
              </a:blipFill>
            </p:spPr>
            <p:txBody>
              <a:bodyPr/>
              <a:lstStyle/>
              <a:p>
                <a:r>
                  <a:rPr lang="en-US">
                    <a:noFill/>
                  </a:rPr>
                  <a:t> </a:t>
                </a:r>
              </a:p>
            </p:txBody>
          </p:sp>
        </mc:Fallback>
      </mc:AlternateContent>
    </p:spTree>
    <p:extLst>
      <p:ext uri="{BB962C8B-B14F-4D97-AF65-F5344CB8AC3E}">
        <p14:creationId xmlns:p14="http://schemas.microsoft.com/office/powerpoint/2010/main" val="41035766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23"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p>
        </p:txBody>
      </p:sp>
      <p:sp>
        <p:nvSpPr>
          <p:cNvPr id="3" name="Content Placeholder 2"/>
          <p:cNvSpPr>
            <a:spLocks noGrp="1"/>
          </p:cNvSpPr>
          <p:nvPr>
            <p:ph idx="1"/>
          </p:nvPr>
        </p:nvSpPr>
        <p:spPr>
          <a:xfrm>
            <a:off x="0" y="1127125"/>
            <a:ext cx="5867400" cy="5197475"/>
          </a:xfrm>
        </p:spPr>
        <p:txBody>
          <a:bodyPr/>
          <a:lstStyle/>
          <a:p>
            <a:pPr>
              <a:spcBef>
                <a:spcPts val="0"/>
              </a:spcBef>
              <a:spcAft>
                <a:spcPts val="1800"/>
              </a:spcAft>
            </a:pPr>
            <a:r>
              <a:rPr lang="en-US" dirty="0"/>
              <a:t>2018 Nuclear Posture Review  </a:t>
            </a:r>
            <a:r>
              <a:rPr lang="en-US" i="1" dirty="0"/>
              <a:t>“deterring state support for nuclear terrorism through advanced forensics and attribution capabilities.”</a:t>
            </a:r>
          </a:p>
          <a:p>
            <a:pPr>
              <a:spcBef>
                <a:spcPts val="0"/>
              </a:spcBef>
              <a:spcAft>
                <a:spcPts val="1800"/>
              </a:spcAft>
            </a:pPr>
            <a:r>
              <a:rPr lang="en-US" dirty="0"/>
              <a:t>Create </a:t>
            </a:r>
            <a:r>
              <a:rPr lang="en-US" u="sng" dirty="0"/>
              <a:t>accurate surrogate nuclear weapon neutron environment</a:t>
            </a:r>
            <a:r>
              <a:rPr lang="en-US" dirty="0"/>
              <a:t> </a:t>
            </a:r>
          </a:p>
          <a:p>
            <a:pPr>
              <a:spcBef>
                <a:spcPts val="0"/>
              </a:spcBef>
              <a:spcAft>
                <a:spcPts val="1800"/>
              </a:spcAft>
            </a:pPr>
            <a:r>
              <a:rPr lang="en-US" dirty="0"/>
              <a:t>Addresses </a:t>
            </a:r>
            <a:r>
              <a:rPr lang="en-US" u="sng" dirty="0"/>
              <a:t>deterrence and non-proliferation</a:t>
            </a:r>
            <a:r>
              <a:rPr lang="en-US" dirty="0"/>
              <a:t> capability gaps:</a:t>
            </a:r>
          </a:p>
          <a:p>
            <a:pPr lvl="1">
              <a:spcBef>
                <a:spcPts val="0"/>
              </a:spcBef>
              <a:spcAft>
                <a:spcPts val="1800"/>
              </a:spcAft>
            </a:pPr>
            <a:r>
              <a:rPr lang="en-US" dirty="0"/>
              <a:t>Attribution</a:t>
            </a:r>
          </a:p>
          <a:p>
            <a:pPr lvl="1">
              <a:spcBef>
                <a:spcPts val="0"/>
              </a:spcBef>
              <a:spcAft>
                <a:spcPts val="1800"/>
              </a:spcAft>
            </a:pPr>
            <a:r>
              <a:rPr lang="en-US" dirty="0"/>
              <a:t>Certification and testing</a:t>
            </a:r>
          </a:p>
          <a:p>
            <a:pPr>
              <a:spcBef>
                <a:spcPts val="0"/>
              </a:spcBef>
              <a:spcAft>
                <a:spcPts val="1800"/>
              </a:spcAft>
            </a:pPr>
            <a:endParaRPr lang="en-US" i="1" dirty="0"/>
          </a:p>
          <a:p>
            <a:pPr>
              <a:spcBef>
                <a:spcPts val="0"/>
              </a:spcBef>
              <a:spcAft>
                <a:spcPts val="1200"/>
              </a:spcAft>
            </a:pPr>
            <a:endParaRPr lang="en-US" dirty="0"/>
          </a:p>
        </p:txBody>
      </p:sp>
      <p:sp>
        <p:nvSpPr>
          <p:cNvPr id="4" name="Slide Number Placeholder 3"/>
          <p:cNvSpPr>
            <a:spLocks noGrp="1"/>
          </p:cNvSpPr>
          <p:nvPr>
            <p:ph type="sldNum" sz="quarter" idx="10"/>
          </p:nvPr>
        </p:nvSpPr>
        <p:spPr/>
        <p:txBody>
          <a:bodyPr/>
          <a:lstStyle/>
          <a:p>
            <a:fld id="{19845459-3F1B-4F43-8FC0-35ADCE8623CC}" type="slidenum">
              <a:rPr lang="en-US" smtClean="0"/>
              <a:pPr/>
              <a:t>2</a:t>
            </a:fld>
            <a:endParaRPr lang="en-US"/>
          </a:p>
        </p:txBody>
      </p:sp>
      <p:pic>
        <p:nvPicPr>
          <p:cNvPr id="5" name="Picture 4">
            <a:extLst>
              <a:ext uri="{FF2B5EF4-FFF2-40B4-BE49-F238E27FC236}">
                <a16:creationId xmlns:a16="http://schemas.microsoft.com/office/drawing/2014/main" id="{EE50A01C-3D34-461F-BB17-7BDB652A424F}"/>
              </a:ext>
            </a:extLst>
          </p:cNvPr>
          <p:cNvPicPr>
            <a:picLocks noChangeAspect="1"/>
          </p:cNvPicPr>
          <p:nvPr/>
        </p:nvPicPr>
        <p:blipFill>
          <a:blip r:embed="rId3"/>
          <a:stretch>
            <a:fillRect/>
          </a:stretch>
        </p:blipFill>
        <p:spPr>
          <a:xfrm>
            <a:off x="5829637" y="1307759"/>
            <a:ext cx="2971800" cy="2074069"/>
          </a:xfrm>
          <a:prstGeom prst="rect">
            <a:avLst/>
          </a:prstGeom>
        </p:spPr>
      </p:pic>
      <p:pic>
        <p:nvPicPr>
          <p:cNvPr id="6" name="Picture 5">
            <a:extLst>
              <a:ext uri="{FF2B5EF4-FFF2-40B4-BE49-F238E27FC236}">
                <a16:creationId xmlns:a16="http://schemas.microsoft.com/office/drawing/2014/main" id="{03EB7A09-59E6-4CAB-8F0C-CDE20B7DCB23}"/>
              </a:ext>
            </a:extLst>
          </p:cNvPr>
          <p:cNvPicPr>
            <a:picLocks noChangeAspect="1"/>
          </p:cNvPicPr>
          <p:nvPr/>
        </p:nvPicPr>
        <p:blipFill>
          <a:blip r:embed="rId4"/>
          <a:stretch>
            <a:fillRect/>
          </a:stretch>
        </p:blipFill>
        <p:spPr>
          <a:xfrm>
            <a:off x="6183603" y="3505200"/>
            <a:ext cx="2258472" cy="2819400"/>
          </a:xfrm>
          <a:prstGeom prst="rect">
            <a:avLst/>
          </a:prstGeom>
        </p:spPr>
      </p:pic>
    </p:spTree>
    <p:extLst>
      <p:ext uri="{BB962C8B-B14F-4D97-AF65-F5344CB8AC3E}">
        <p14:creationId xmlns:p14="http://schemas.microsoft.com/office/powerpoint/2010/main" val="127575500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Problem: Capability gap in reproducing nuclear weapon environments</a:t>
            </a:r>
          </a:p>
        </p:txBody>
      </p:sp>
      <p:sp>
        <p:nvSpPr>
          <p:cNvPr id="4" name="Slide Number Placeholder 3"/>
          <p:cNvSpPr>
            <a:spLocks noGrp="1"/>
          </p:cNvSpPr>
          <p:nvPr>
            <p:ph type="sldNum" sz="quarter" idx="10"/>
          </p:nvPr>
        </p:nvSpPr>
        <p:spPr/>
        <p:txBody>
          <a:bodyPr/>
          <a:lstStyle/>
          <a:p>
            <a:fld id="{19845459-3F1B-4F43-8FC0-35ADCE8623CC}" type="slidenum">
              <a:rPr lang="en-US" smtClean="0"/>
              <a:pPr/>
              <a:t>3</a:t>
            </a:fld>
            <a:endParaRPr lang="en-US"/>
          </a:p>
        </p:txBody>
      </p:sp>
      <p:pic>
        <p:nvPicPr>
          <p:cNvPr id="7" name="Content Placeholder 6">
            <a:extLst>
              <a:ext uri="{FF2B5EF4-FFF2-40B4-BE49-F238E27FC236}">
                <a16:creationId xmlns:a16="http://schemas.microsoft.com/office/drawing/2014/main" id="{ECB201C5-BDF4-42D8-BEEF-E9FCF556F8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59833" y="1185781"/>
            <a:ext cx="7424334" cy="5302476"/>
          </a:xfrm>
        </p:spPr>
      </p:pic>
    </p:spTree>
    <p:extLst>
      <p:ext uri="{BB962C8B-B14F-4D97-AF65-F5344CB8AC3E}">
        <p14:creationId xmlns:p14="http://schemas.microsoft.com/office/powerpoint/2010/main" val="31896528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a:xfrm>
            <a:off x="990600" y="0"/>
            <a:ext cx="6629400" cy="990600"/>
          </a:xfrm>
        </p:spPr>
        <p:txBody>
          <a:bodyPr/>
          <a:lstStyle/>
          <a:p>
            <a:pPr marL="0" indent="0">
              <a:buNone/>
            </a:pPr>
            <a:r>
              <a:rPr lang="en-US" sz="3200" dirty="0"/>
              <a:t>Solution: Energy Tuning Assembly (ETA)</a:t>
            </a:r>
          </a:p>
        </p:txBody>
      </p:sp>
      <p:pic>
        <p:nvPicPr>
          <p:cNvPr id="28" name="Content Placeholder 27">
            <a:extLst>
              <a:ext uri="{FF2B5EF4-FFF2-40B4-BE49-F238E27FC236}">
                <a16:creationId xmlns:a16="http://schemas.microsoft.com/office/drawing/2014/main" id="{6D1FBCD6-D08B-4495-96BA-2CC7E596D08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648200" y="1219200"/>
            <a:ext cx="4409950" cy="3048000"/>
          </a:xfrm>
          <a:prstGeom prst="rect">
            <a:avLst/>
          </a:prstGeom>
        </p:spPr>
      </p:pic>
      <p:pic>
        <p:nvPicPr>
          <p:cNvPr id="4" name="Picture 3">
            <a:extLst>
              <a:ext uri="{FF2B5EF4-FFF2-40B4-BE49-F238E27FC236}">
                <a16:creationId xmlns:a16="http://schemas.microsoft.com/office/drawing/2014/main" id="{6641676E-5396-433B-B74B-626EE032E2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44244"/>
            <a:ext cx="4592782" cy="3268737"/>
          </a:xfrm>
          <a:prstGeom prst="rect">
            <a:avLst/>
          </a:prstGeom>
        </p:spPr>
      </p:pic>
      <p:sp>
        <p:nvSpPr>
          <p:cNvPr id="6" name="TextBox 5">
            <a:extLst>
              <a:ext uri="{FF2B5EF4-FFF2-40B4-BE49-F238E27FC236}">
                <a16:creationId xmlns:a16="http://schemas.microsoft.com/office/drawing/2014/main" id="{6D888F46-D6F6-4414-AE90-AC8AF8F05042}"/>
              </a:ext>
            </a:extLst>
          </p:cNvPr>
          <p:cNvSpPr txBox="1"/>
          <p:nvPr/>
        </p:nvSpPr>
        <p:spPr>
          <a:xfrm>
            <a:off x="419100" y="4953000"/>
            <a:ext cx="3162300" cy="1021556"/>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ETA Sample Cavity</a:t>
            </a:r>
          </a:p>
          <a:p>
            <a:pPr marL="285750" indent="-285750">
              <a:buFontTx/>
              <a:buChar char="-"/>
            </a:pPr>
            <a:r>
              <a:rPr lang="en-US" b="1" dirty="0"/>
              <a:t>HEU </a:t>
            </a:r>
          </a:p>
          <a:p>
            <a:pPr marL="285750" indent="-285750">
              <a:buFontTx/>
              <a:buChar char="-"/>
            </a:pPr>
            <a:r>
              <a:rPr lang="en-US" b="1" dirty="0"/>
              <a:t>Au, </a:t>
            </a:r>
            <a:r>
              <a:rPr lang="en-US" b="1" dirty="0" err="1"/>
              <a:t>Zr</a:t>
            </a:r>
            <a:r>
              <a:rPr lang="en-US" b="1" dirty="0"/>
              <a:t>, Ni, Al, In, W, Mn</a:t>
            </a:r>
          </a:p>
        </p:txBody>
      </p:sp>
      <p:sp>
        <p:nvSpPr>
          <p:cNvPr id="7" name="TextBox 6">
            <a:extLst>
              <a:ext uri="{FF2B5EF4-FFF2-40B4-BE49-F238E27FC236}">
                <a16:creationId xmlns:a16="http://schemas.microsoft.com/office/drawing/2014/main" id="{F45E010A-48BD-4E1B-B93F-0E0E2A0D32B2}"/>
              </a:ext>
            </a:extLst>
          </p:cNvPr>
          <p:cNvSpPr txBox="1"/>
          <p:nvPr/>
        </p:nvSpPr>
        <p:spPr>
          <a:xfrm>
            <a:off x="5640427" y="5463778"/>
            <a:ext cx="1414525" cy="715089"/>
          </a:xfrm>
          <a:prstGeom prst="round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NIF SOURCE </a:t>
            </a:r>
          </a:p>
        </p:txBody>
      </p:sp>
      <p:cxnSp>
        <p:nvCxnSpPr>
          <p:cNvPr id="5" name="Straight Connector 4">
            <a:extLst>
              <a:ext uri="{FF2B5EF4-FFF2-40B4-BE49-F238E27FC236}">
                <a16:creationId xmlns:a16="http://schemas.microsoft.com/office/drawing/2014/main" id="{BAD218A9-8C98-4163-AA49-7BBB88EEF7CE}"/>
              </a:ext>
            </a:extLst>
          </p:cNvPr>
          <p:cNvCxnSpPr>
            <a:cxnSpLocks/>
          </p:cNvCxnSpPr>
          <p:nvPr/>
        </p:nvCxnSpPr>
        <p:spPr bwMode="auto">
          <a:xfrm flipH="1">
            <a:off x="6347690" y="4155936"/>
            <a:ext cx="8716" cy="131173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57B51910-FFB7-442C-B103-8F16DA1D166A}"/>
              </a:ext>
            </a:extLst>
          </p:cNvPr>
          <p:cNvSpPr txBox="1"/>
          <p:nvPr/>
        </p:nvSpPr>
        <p:spPr>
          <a:xfrm>
            <a:off x="6359120" y="4600177"/>
            <a:ext cx="1981199" cy="369332"/>
          </a:xfrm>
          <a:prstGeom prst="rect">
            <a:avLst/>
          </a:prstGeom>
          <a:noFill/>
        </p:spPr>
        <p:txBody>
          <a:bodyPr wrap="square" rtlCol="0">
            <a:spAutoFit/>
          </a:bodyPr>
          <a:lstStyle/>
          <a:p>
            <a:r>
              <a:rPr lang="en-US" dirty="0"/>
              <a:t>15 cm </a:t>
            </a:r>
          </a:p>
        </p:txBody>
      </p:sp>
      <p:cxnSp>
        <p:nvCxnSpPr>
          <p:cNvPr id="13" name="Straight Connector 12">
            <a:extLst>
              <a:ext uri="{FF2B5EF4-FFF2-40B4-BE49-F238E27FC236}">
                <a16:creationId xmlns:a16="http://schemas.microsoft.com/office/drawing/2014/main" id="{2934C84E-543A-41EA-AFDA-3BA70171261A}"/>
              </a:ext>
            </a:extLst>
          </p:cNvPr>
          <p:cNvCxnSpPr>
            <a:cxnSpLocks/>
          </p:cNvCxnSpPr>
          <p:nvPr/>
        </p:nvCxnSpPr>
        <p:spPr bwMode="auto">
          <a:xfrm>
            <a:off x="6349551" y="4158833"/>
            <a:ext cx="155114"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4FF51C46-3941-4E63-B9CA-7705FF26B053}"/>
              </a:ext>
            </a:extLst>
          </p:cNvPr>
          <p:cNvCxnSpPr>
            <a:cxnSpLocks/>
          </p:cNvCxnSpPr>
          <p:nvPr/>
        </p:nvCxnSpPr>
        <p:spPr bwMode="auto">
          <a:xfrm flipH="1">
            <a:off x="6202362" y="4158833"/>
            <a:ext cx="149686"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C09A490A-840F-4D9B-8BFE-E10815ADEB04}"/>
              </a:ext>
            </a:extLst>
          </p:cNvPr>
          <p:cNvCxnSpPr>
            <a:cxnSpLocks/>
          </p:cNvCxnSpPr>
          <p:nvPr/>
        </p:nvCxnSpPr>
        <p:spPr bwMode="auto">
          <a:xfrm>
            <a:off x="6201292" y="5311497"/>
            <a:ext cx="155114"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7DFCE921-5014-4728-A6E6-148AB2B88C13}"/>
              </a:ext>
            </a:extLst>
          </p:cNvPr>
          <p:cNvCxnSpPr>
            <a:cxnSpLocks/>
          </p:cNvCxnSpPr>
          <p:nvPr/>
        </p:nvCxnSpPr>
        <p:spPr bwMode="auto">
          <a:xfrm flipH="1">
            <a:off x="6344976" y="5307608"/>
            <a:ext cx="149686" cy="152281"/>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D1589C59-1E0E-492E-87DC-CEA067EB1BD6}"/>
              </a:ext>
            </a:extLst>
          </p:cNvPr>
          <p:cNvCxnSpPr>
            <a:cxnSpLocks/>
          </p:cNvCxnSpPr>
          <p:nvPr/>
        </p:nvCxnSpPr>
        <p:spPr bwMode="auto">
          <a:xfrm flipH="1" flipV="1">
            <a:off x="6196094" y="4152047"/>
            <a:ext cx="329376" cy="1300"/>
          </a:xfrm>
          <a:prstGeom prst="line">
            <a:avLst/>
          </a:prstGeom>
          <a:ln>
            <a:headEnd type="none" w="med" len="med"/>
            <a:tailEnd type="none" w="med" len="med"/>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7E8B423D-BAF8-4344-88E4-7BE74E23D631}"/>
              </a:ext>
            </a:extLst>
          </p:cNvPr>
          <p:cNvCxnSpPr/>
          <p:nvPr/>
        </p:nvCxnSpPr>
        <p:spPr bwMode="auto">
          <a:xfrm flipV="1">
            <a:off x="3505200" y="2514600"/>
            <a:ext cx="2772005" cy="243840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69604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dirty="0"/>
              <a:t>Experimental Overview and Full NIF Model </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p:txBody>
          <a:bodyPr/>
          <a:lstStyle/>
          <a:p>
            <a:pPr>
              <a:defRPr/>
            </a:pPr>
            <a:fld id="{19845459-3F1B-4F43-8FC0-35ADCE8623CC}" type="slidenum">
              <a:rPr lang="en-US" smtClean="0"/>
              <a:pPr>
                <a:defRPr/>
              </a:pPr>
              <a:t>5</a:t>
            </a:fld>
            <a:endParaRPr lang="en-US"/>
          </a:p>
        </p:txBody>
      </p:sp>
      <p:pic>
        <p:nvPicPr>
          <p:cNvPr id="10" name="Content Placeholder 9">
            <a:extLst>
              <a:ext uri="{FF2B5EF4-FFF2-40B4-BE49-F238E27FC236}">
                <a16:creationId xmlns:a16="http://schemas.microsoft.com/office/drawing/2014/main" id="{BB443E53-2DC1-4098-9739-B8DEF232376B}"/>
              </a:ext>
            </a:extLst>
          </p:cNvPr>
          <p:cNvPicPr>
            <a:picLocks noGrp="1" noChangeAspect="1"/>
          </p:cNvPicPr>
          <p:nvPr>
            <p:ph idx="1"/>
          </p:nvPr>
        </p:nvPicPr>
        <p:blipFill>
          <a:blip r:embed="rId3"/>
          <a:stretch>
            <a:fillRect/>
          </a:stretch>
        </p:blipFill>
        <p:spPr>
          <a:xfrm>
            <a:off x="200875" y="2041268"/>
            <a:ext cx="8273733" cy="3988058"/>
          </a:xfrm>
          <a:prstGeom prst="rect">
            <a:avLst/>
          </a:prstGeom>
        </p:spPr>
      </p:pic>
      <p:sp>
        <p:nvSpPr>
          <p:cNvPr id="12" name="TextBox 11">
            <a:extLst>
              <a:ext uri="{FF2B5EF4-FFF2-40B4-BE49-F238E27FC236}">
                <a16:creationId xmlns:a16="http://schemas.microsoft.com/office/drawing/2014/main" id="{AE026AEA-B991-48D1-B189-B413287A4FFB}"/>
              </a:ext>
            </a:extLst>
          </p:cNvPr>
          <p:cNvSpPr txBox="1"/>
          <p:nvPr/>
        </p:nvSpPr>
        <p:spPr>
          <a:xfrm>
            <a:off x="415118" y="5924034"/>
            <a:ext cx="8514144" cy="369332"/>
          </a:xfrm>
          <a:prstGeom prst="rect">
            <a:avLst/>
          </a:prstGeom>
          <a:noFill/>
        </p:spPr>
        <p:txBody>
          <a:bodyPr wrap="square" rtlCol="0">
            <a:spAutoFit/>
          </a:bodyPr>
          <a:lstStyle/>
          <a:p>
            <a:r>
              <a:rPr lang="en-US" dirty="0"/>
              <a:t>    NIF Neutron Source with Mounted ETA            Incident Laser Exclusion Zone </a:t>
            </a:r>
          </a:p>
        </p:txBody>
      </p:sp>
      <p:sp>
        <p:nvSpPr>
          <p:cNvPr id="13" name="TextBox 12">
            <a:extLst>
              <a:ext uri="{FF2B5EF4-FFF2-40B4-BE49-F238E27FC236}">
                <a16:creationId xmlns:a16="http://schemas.microsoft.com/office/drawing/2014/main" id="{49E2A031-AAE4-43AF-A326-28A1C4AB06D5}"/>
              </a:ext>
            </a:extLst>
          </p:cNvPr>
          <p:cNvSpPr txBox="1"/>
          <p:nvPr/>
        </p:nvSpPr>
        <p:spPr>
          <a:xfrm>
            <a:off x="0" y="1195428"/>
            <a:ext cx="8915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Modeled Polar Drive Exploding Pusher (PDXP) Deuterium-Tritium neutron source </a:t>
            </a:r>
          </a:p>
          <a:p>
            <a:pPr marL="285750" indent="-285750">
              <a:buFont typeface="Arial" panose="020B0604020202020204" pitchFamily="34" charset="0"/>
              <a:buChar char="•"/>
            </a:pPr>
            <a:r>
              <a:rPr lang="en-US" dirty="0"/>
              <a:t>3.7 x 10</a:t>
            </a:r>
            <a:r>
              <a:rPr lang="en-US" baseline="30000" dirty="0"/>
              <a:t>15</a:t>
            </a:r>
            <a:r>
              <a:rPr lang="en-US" dirty="0"/>
              <a:t> 14 MeV neutron yield</a:t>
            </a:r>
          </a:p>
          <a:p>
            <a:pPr marL="285750" indent="-285750">
              <a:buFont typeface="Arial" panose="020B0604020202020204" pitchFamily="34" charset="0"/>
              <a:buChar char="•"/>
            </a:pPr>
            <a:r>
              <a:rPr lang="en-US" dirty="0"/>
              <a:t>Minimal downscatter compared indirect drive methods utilizing a </a:t>
            </a:r>
            <a:r>
              <a:rPr lang="en-US" dirty="0" err="1"/>
              <a:t>hohlraum</a:t>
            </a:r>
            <a:r>
              <a:rPr lang="en-US" dirty="0"/>
              <a:t> </a:t>
            </a:r>
          </a:p>
        </p:txBody>
      </p:sp>
    </p:spTree>
    <p:extLst>
      <p:ext uri="{BB962C8B-B14F-4D97-AF65-F5344CB8AC3E}">
        <p14:creationId xmlns:p14="http://schemas.microsoft.com/office/powerpoint/2010/main" val="414261571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Content Placeholder 25">
            <a:extLst>
              <a:ext uri="{FF2B5EF4-FFF2-40B4-BE49-F238E27FC236}">
                <a16:creationId xmlns:a16="http://schemas.microsoft.com/office/drawing/2014/main" id="{E4BB1663-CB31-484E-853D-D53129B86E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7080" y="1142844"/>
            <a:ext cx="4545299" cy="3307142"/>
          </a:xfrm>
        </p:spPr>
      </p:pic>
      <p:sp>
        <p:nvSpPr>
          <p:cNvPr id="2" name="Title 1">
            <a:extLst>
              <a:ext uri="{FF2B5EF4-FFF2-40B4-BE49-F238E27FC236}">
                <a16:creationId xmlns:a16="http://schemas.microsoft.com/office/drawing/2014/main" id="{918C840B-BEA6-4866-A326-9075BB644D07}"/>
              </a:ext>
            </a:extLst>
          </p:cNvPr>
          <p:cNvSpPr>
            <a:spLocks noGrp="1"/>
          </p:cNvSpPr>
          <p:nvPr>
            <p:ph type="title"/>
          </p:nvPr>
        </p:nvSpPr>
        <p:spPr/>
        <p:txBody>
          <a:bodyPr/>
          <a:lstStyle/>
          <a:p>
            <a:r>
              <a:rPr lang="en-US" sz="2800" dirty="0"/>
              <a:t>ETA Neutron Energy Distribution  Performance</a:t>
            </a:r>
          </a:p>
        </p:txBody>
      </p:sp>
      <p:sp>
        <p:nvSpPr>
          <p:cNvPr id="4" name="Slide Number Placeholder 3">
            <a:extLst>
              <a:ext uri="{FF2B5EF4-FFF2-40B4-BE49-F238E27FC236}">
                <a16:creationId xmlns:a16="http://schemas.microsoft.com/office/drawing/2014/main" id="{A7DA6850-A1D5-40D7-94B7-C15C7093C77E}"/>
              </a:ext>
            </a:extLst>
          </p:cNvPr>
          <p:cNvSpPr>
            <a:spLocks noGrp="1"/>
          </p:cNvSpPr>
          <p:nvPr>
            <p:ph type="sldNum" sz="quarter" idx="10"/>
          </p:nvPr>
        </p:nvSpPr>
        <p:spPr>
          <a:xfrm>
            <a:off x="7015480" y="5837460"/>
            <a:ext cx="2133600" cy="365125"/>
          </a:xfrm>
        </p:spPr>
        <p:txBody>
          <a:bodyPr/>
          <a:lstStyle/>
          <a:p>
            <a:pPr>
              <a:defRPr/>
            </a:pPr>
            <a:fld id="{19845459-3F1B-4F43-8FC0-35ADCE8623CC}" type="slidenum">
              <a:rPr lang="en-US" smtClean="0"/>
              <a:pPr>
                <a:defRPr/>
              </a:pPr>
              <a:t>6</a:t>
            </a:fld>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31F3D64-A35A-4895-8930-38C330C531FB}"/>
                  </a:ext>
                </a:extLst>
              </p:cNvPr>
              <p:cNvSpPr txBox="1"/>
              <p:nvPr/>
            </p:nvSpPr>
            <p:spPr>
              <a:xfrm>
                <a:off x="6971568" y="3109058"/>
                <a:ext cx="1999828" cy="646331"/>
              </a:xfrm>
              <a:prstGeom prst="rect">
                <a:avLst/>
              </a:prstGeom>
              <a:solidFill>
                <a:schemeClr val="bg1"/>
              </a:solidFill>
              <a:ln>
                <a:solidFill>
                  <a:schemeClr val="tx1"/>
                </a:solidFill>
              </a:ln>
            </p:spPr>
            <p:txBody>
              <a:bodyPr wrap="square" rtlCol="0">
                <a:spAutoFit/>
              </a:bodyPr>
              <a:lstStyle/>
              <a:p>
                <a:pPr algn="ctr"/>
                <a:r>
                  <a:rPr lang="en-US" dirty="0"/>
                  <a:t>Below 52 keV </a:t>
                </a:r>
                <a14:m>
                  <m:oMath xmlns:m="http://schemas.openxmlformats.org/officeDocument/2006/math">
                    <m:r>
                      <a:rPr lang="en-US" b="0" i="1" smtClean="0">
                        <a:latin typeface="Cambria Math" panose="02040503050406030204" pitchFamily="18" charset="0"/>
                      </a:rPr>
                      <m:t>&lt;</m:t>
                    </m:r>
                  </m:oMath>
                </a14:m>
                <a:r>
                  <a:rPr lang="en-US" dirty="0"/>
                  <a:t> 1.2% total fluence </a:t>
                </a:r>
              </a:p>
            </p:txBody>
          </p:sp>
        </mc:Choice>
        <mc:Fallback xmlns="">
          <p:sp>
            <p:nvSpPr>
              <p:cNvPr id="12" name="TextBox 11">
                <a:extLst>
                  <a:ext uri="{FF2B5EF4-FFF2-40B4-BE49-F238E27FC236}">
                    <a16:creationId xmlns:a16="http://schemas.microsoft.com/office/drawing/2014/main" id="{031F3D64-A35A-4895-8930-38C330C531FB}"/>
                  </a:ext>
                </a:extLst>
              </p:cNvPr>
              <p:cNvSpPr txBox="1">
                <a:spLocks noRot="1" noChangeAspect="1" noMove="1" noResize="1" noEditPoints="1" noAdjustHandles="1" noChangeArrowheads="1" noChangeShapeType="1" noTextEdit="1"/>
              </p:cNvSpPr>
              <p:nvPr/>
            </p:nvSpPr>
            <p:spPr>
              <a:xfrm>
                <a:off x="6971568" y="3109058"/>
                <a:ext cx="1999828" cy="646331"/>
              </a:xfrm>
              <a:prstGeom prst="rect">
                <a:avLst/>
              </a:prstGeom>
              <a:blipFill>
                <a:blip r:embed="rId3"/>
                <a:stretch>
                  <a:fillRect l="-2424" t="-3704" r="-5152" b="-12963"/>
                </a:stretch>
              </a:blipFill>
              <a:ln>
                <a:solidFill>
                  <a:schemeClr val="tx1"/>
                </a:solidFill>
              </a:ln>
            </p:spPr>
            <p:txBody>
              <a:bodyPr/>
              <a:lstStyle/>
              <a:p>
                <a:r>
                  <a:rPr lang="en-US">
                    <a:noFill/>
                  </a:rPr>
                  <a:t> </a:t>
                </a:r>
              </a:p>
            </p:txBody>
          </p:sp>
        </mc:Fallback>
      </mc:AlternateContent>
      <p:sp>
        <p:nvSpPr>
          <p:cNvPr id="14" name="Arrow: Left 13">
            <a:extLst>
              <a:ext uri="{FF2B5EF4-FFF2-40B4-BE49-F238E27FC236}">
                <a16:creationId xmlns:a16="http://schemas.microsoft.com/office/drawing/2014/main" id="{17249825-AC2D-435E-BA29-97FA5444C32D}"/>
              </a:ext>
            </a:extLst>
          </p:cNvPr>
          <p:cNvSpPr/>
          <p:nvPr/>
        </p:nvSpPr>
        <p:spPr>
          <a:xfrm>
            <a:off x="6177280" y="2662664"/>
            <a:ext cx="889001" cy="146573"/>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98819C-AF45-4346-9076-BA4159F15D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61" y="1143000"/>
            <a:ext cx="4563942" cy="3306986"/>
          </a:xfrm>
          <a:prstGeom prst="rect">
            <a:avLst/>
          </a:prstGeom>
        </p:spPr>
      </p:pic>
      <p:pic>
        <p:nvPicPr>
          <p:cNvPr id="3" name="Picture 2">
            <a:extLst>
              <a:ext uri="{FF2B5EF4-FFF2-40B4-BE49-F238E27FC236}">
                <a16:creationId xmlns:a16="http://schemas.microsoft.com/office/drawing/2014/main" id="{1A841EC1-8271-48F0-8160-A7A3CC7FD99B}"/>
              </a:ext>
            </a:extLst>
          </p:cNvPr>
          <p:cNvPicPr>
            <a:picLocks noChangeAspect="1"/>
          </p:cNvPicPr>
          <p:nvPr/>
        </p:nvPicPr>
        <p:blipFill>
          <a:blip r:embed="rId5"/>
          <a:stretch>
            <a:fillRect/>
          </a:stretch>
        </p:blipFill>
        <p:spPr>
          <a:xfrm>
            <a:off x="20782" y="4493859"/>
            <a:ext cx="4953000" cy="2000589"/>
          </a:xfrm>
          <a:prstGeom prst="rect">
            <a:avLst/>
          </a:prstGeom>
        </p:spPr>
      </p:pic>
      <p:sp>
        <p:nvSpPr>
          <p:cNvPr id="10" name="Content Placeholder 5">
            <a:extLst>
              <a:ext uri="{FF2B5EF4-FFF2-40B4-BE49-F238E27FC236}">
                <a16:creationId xmlns:a16="http://schemas.microsoft.com/office/drawing/2014/main" id="{F60094EA-A68D-47FD-AD97-7173F602D5CC}"/>
              </a:ext>
            </a:extLst>
          </p:cNvPr>
          <p:cNvSpPr txBox="1">
            <a:spLocks/>
          </p:cNvSpPr>
          <p:nvPr/>
        </p:nvSpPr>
        <p:spPr>
          <a:xfrm>
            <a:off x="4876799" y="4449985"/>
            <a:ext cx="8869803" cy="4746635"/>
          </a:xfrm>
          <a:prstGeom prst="rect">
            <a:avLst/>
          </a:prstGeom>
        </p:spPr>
        <p:txBody>
          <a:bodyPr/>
          <a:lstStyle>
            <a:lvl1pPr marL="331788" indent="-331788" algn="l" rtl="0" eaLnBrk="0" fontAlgn="base" hangingPunct="0">
              <a:spcBef>
                <a:spcPct val="20000"/>
              </a:spcBef>
              <a:spcAft>
                <a:spcPct val="0"/>
              </a:spcAft>
              <a:buChar char="•"/>
              <a:defRPr sz="2400">
                <a:solidFill>
                  <a:schemeClr val="tx1"/>
                </a:solidFill>
                <a:latin typeface="+mn-lt"/>
                <a:ea typeface="+mn-ea"/>
                <a:cs typeface="+mn-cs"/>
              </a:defRPr>
            </a:lvl1pPr>
            <a:lvl2pPr marL="730250" indent="-274638" algn="l" rtl="0" eaLnBrk="0" fontAlgn="base" hangingPunct="0">
              <a:spcBef>
                <a:spcPct val="20000"/>
              </a:spcBef>
              <a:spcAft>
                <a:spcPct val="0"/>
              </a:spcAft>
              <a:buFont typeface="Wingdings" pitchFamily="2" charset="2"/>
              <a:buChar char="§"/>
              <a:defRPr sz="2200">
                <a:solidFill>
                  <a:schemeClr val="tx1"/>
                </a:solidFill>
                <a:latin typeface="+mn-lt"/>
              </a:defRPr>
            </a:lvl2pPr>
            <a:lvl3pPr marL="1130300" indent="-217488" algn="l" rtl="0" eaLnBrk="0" fontAlgn="base" hangingPunct="0">
              <a:spcBef>
                <a:spcPct val="20000"/>
              </a:spcBef>
              <a:spcAft>
                <a:spcPct val="0"/>
              </a:spcAft>
              <a:buChar char="•"/>
              <a:defRPr>
                <a:solidFill>
                  <a:schemeClr val="tx1"/>
                </a:solidFill>
                <a:latin typeface="+mn-lt"/>
              </a:defRPr>
            </a:lvl3pPr>
            <a:lvl4pPr marL="1585913" indent="-217488" algn="l" rtl="0" eaLnBrk="0" fontAlgn="base" hangingPunct="0">
              <a:spcBef>
                <a:spcPct val="20000"/>
              </a:spcBef>
              <a:spcAft>
                <a:spcPct val="0"/>
              </a:spcAft>
              <a:buFont typeface="Wingdings" pitchFamily="2" charset="2"/>
              <a:buChar char="§"/>
              <a:defRPr>
                <a:solidFill>
                  <a:schemeClr val="tx1"/>
                </a:solidFill>
                <a:latin typeface="+mn-lt"/>
              </a:defRPr>
            </a:lvl4pPr>
            <a:lvl5pPr marL="2041525" indent="-217488" algn="l" rtl="0" eaLnBrk="0" fontAlgn="base" hangingPunct="0">
              <a:spcBef>
                <a:spcPct val="20000"/>
              </a:spcBef>
              <a:spcAft>
                <a:spcPct val="0"/>
              </a:spcAft>
              <a:buChar char="»"/>
              <a:defRPr>
                <a:solidFill>
                  <a:schemeClr val="tx1"/>
                </a:solidFill>
                <a:latin typeface="+mn-lt"/>
              </a:defRPr>
            </a:lvl5pPr>
            <a:lvl6pPr marL="2503999" indent="-227637" algn="l" rtl="0" fontAlgn="base">
              <a:spcBef>
                <a:spcPct val="20000"/>
              </a:spcBef>
              <a:spcAft>
                <a:spcPct val="0"/>
              </a:spcAft>
              <a:buChar char="»"/>
              <a:defRPr>
                <a:solidFill>
                  <a:schemeClr val="tx1"/>
                </a:solidFill>
                <a:latin typeface="+mn-lt"/>
              </a:defRPr>
            </a:lvl6pPr>
            <a:lvl7pPr marL="2959268" indent="-227637" algn="l" rtl="0" fontAlgn="base">
              <a:spcBef>
                <a:spcPct val="20000"/>
              </a:spcBef>
              <a:spcAft>
                <a:spcPct val="0"/>
              </a:spcAft>
              <a:buChar char="»"/>
              <a:defRPr>
                <a:solidFill>
                  <a:schemeClr val="tx1"/>
                </a:solidFill>
                <a:latin typeface="+mn-lt"/>
              </a:defRPr>
            </a:lvl7pPr>
            <a:lvl8pPr marL="3414540" indent="-227637" algn="l" rtl="0" fontAlgn="base">
              <a:spcBef>
                <a:spcPct val="20000"/>
              </a:spcBef>
              <a:spcAft>
                <a:spcPct val="0"/>
              </a:spcAft>
              <a:buChar char="»"/>
              <a:defRPr>
                <a:solidFill>
                  <a:schemeClr val="tx1"/>
                </a:solidFill>
                <a:latin typeface="+mn-lt"/>
              </a:defRPr>
            </a:lvl8pPr>
            <a:lvl9pPr marL="3869808" indent="-227637" algn="l" rtl="0" fontAlgn="base">
              <a:spcBef>
                <a:spcPct val="20000"/>
              </a:spcBef>
              <a:spcAft>
                <a:spcPct val="0"/>
              </a:spcAft>
              <a:buChar char="»"/>
              <a:defRPr>
                <a:solidFill>
                  <a:schemeClr val="tx1"/>
                </a:solidFill>
                <a:latin typeface="+mn-lt"/>
              </a:defRPr>
            </a:lvl9pPr>
          </a:lstStyle>
          <a:p>
            <a:pPr marL="0" indent="0">
              <a:buNone/>
            </a:pPr>
            <a:r>
              <a:rPr lang="en-US" sz="1800" u="sng" kern="0" dirty="0"/>
              <a:t>Pearson r </a:t>
            </a:r>
          </a:p>
          <a:p>
            <a:pPr marL="0" indent="0">
              <a:buNone/>
            </a:pPr>
            <a:r>
              <a:rPr lang="en-US" sz="1800" kern="0" dirty="0"/>
              <a:t>H</a:t>
            </a:r>
            <a:r>
              <a:rPr lang="en-US" sz="1800" kern="0" baseline="-25000" dirty="0"/>
              <a:t>0</a:t>
            </a:r>
            <a:r>
              <a:rPr lang="en-US" sz="1800" kern="0" dirty="0"/>
              <a:t> : no correlation between the datasets</a:t>
            </a:r>
          </a:p>
          <a:p>
            <a:pPr marL="0" indent="0">
              <a:buNone/>
            </a:pPr>
            <a:r>
              <a:rPr lang="en-US" sz="1800" kern="0" dirty="0"/>
              <a:t>Reject if p-value &gt; 0.05</a:t>
            </a:r>
          </a:p>
          <a:p>
            <a:pPr marL="0" indent="0">
              <a:buNone/>
            </a:pPr>
            <a:r>
              <a:rPr lang="en-US" sz="1800" u="sng" kern="0" dirty="0"/>
              <a:t>Kolmogorov-Smirnov (KS) – 2 Sample </a:t>
            </a:r>
          </a:p>
          <a:p>
            <a:pPr marL="0" indent="0">
              <a:buNone/>
            </a:pPr>
            <a:r>
              <a:rPr lang="en-US" sz="1800" kern="0" dirty="0"/>
              <a:t>H</a:t>
            </a:r>
            <a:r>
              <a:rPr lang="en-US" sz="1800" kern="0" baseline="-25000" dirty="0"/>
              <a:t>0</a:t>
            </a:r>
            <a:r>
              <a:rPr lang="en-US" sz="1800" kern="0" dirty="0"/>
              <a:t> : drawn from the same distribution</a:t>
            </a:r>
          </a:p>
          <a:p>
            <a:pPr marL="0" indent="0">
              <a:buNone/>
            </a:pPr>
            <a:r>
              <a:rPr lang="en-US" sz="1800" kern="0" dirty="0"/>
              <a:t>Reject if p-value &lt; 0.05</a:t>
            </a:r>
          </a:p>
          <a:p>
            <a:endParaRPr lang="en-US" kern="0" dirty="0"/>
          </a:p>
        </p:txBody>
      </p:sp>
    </p:spTree>
    <p:extLst>
      <p:ext uri="{BB962C8B-B14F-4D97-AF65-F5344CB8AC3E}">
        <p14:creationId xmlns:p14="http://schemas.microsoft.com/office/powerpoint/2010/main" val="6913929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F2DDF-F34C-4234-A1A7-E49470901DB9}"/>
              </a:ext>
            </a:extLst>
          </p:cNvPr>
          <p:cNvSpPr>
            <a:spLocks noGrp="1"/>
          </p:cNvSpPr>
          <p:nvPr>
            <p:ph type="title"/>
          </p:nvPr>
        </p:nvSpPr>
        <p:spPr/>
        <p:txBody>
          <a:bodyPr/>
          <a:lstStyle/>
          <a:p>
            <a:r>
              <a:rPr lang="en-US" sz="3200" dirty="0"/>
              <a:t>GEF Fission Product Mass Chain Distribution Results</a:t>
            </a:r>
          </a:p>
        </p:txBody>
      </p:sp>
      <p:sp>
        <p:nvSpPr>
          <p:cNvPr id="4" name="Slide Number Placeholder 3">
            <a:extLst>
              <a:ext uri="{FF2B5EF4-FFF2-40B4-BE49-F238E27FC236}">
                <a16:creationId xmlns:a16="http://schemas.microsoft.com/office/drawing/2014/main" id="{7BA24225-4CFD-4CD4-A84D-BFD69F440511}"/>
              </a:ext>
            </a:extLst>
          </p:cNvPr>
          <p:cNvSpPr>
            <a:spLocks noGrp="1"/>
          </p:cNvSpPr>
          <p:nvPr>
            <p:ph type="sldNum" sz="quarter" idx="10"/>
          </p:nvPr>
        </p:nvSpPr>
        <p:spPr/>
        <p:txBody>
          <a:bodyPr/>
          <a:lstStyle/>
          <a:p>
            <a:pPr>
              <a:defRPr/>
            </a:pPr>
            <a:fld id="{19845459-3F1B-4F43-8FC0-35ADCE8623CC}" type="slidenum">
              <a:rPr lang="en-US" smtClean="0"/>
              <a:pPr>
                <a:defRPr/>
              </a:pPr>
              <a:t>7</a:t>
            </a:fld>
            <a:endParaRPr lang="en-US"/>
          </a:p>
        </p:txBody>
      </p:sp>
      <p:pic>
        <p:nvPicPr>
          <p:cNvPr id="7" name="Picture 6">
            <a:extLst>
              <a:ext uri="{FF2B5EF4-FFF2-40B4-BE49-F238E27FC236}">
                <a16:creationId xmlns:a16="http://schemas.microsoft.com/office/drawing/2014/main" id="{797B34C4-DBF5-409A-B0BF-237D1093B3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959" y="1447800"/>
            <a:ext cx="4340700" cy="3111768"/>
          </a:xfrm>
          <a:prstGeom prst="rect">
            <a:avLst/>
          </a:prstGeom>
        </p:spPr>
      </p:pic>
      <p:pic>
        <p:nvPicPr>
          <p:cNvPr id="8" name="Picture 7">
            <a:extLst>
              <a:ext uri="{FF2B5EF4-FFF2-40B4-BE49-F238E27FC236}">
                <a16:creationId xmlns:a16="http://schemas.microsoft.com/office/drawing/2014/main" id="{1E930FFD-D1A7-4B88-A15D-6AAE58167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7800"/>
            <a:ext cx="4417159" cy="3111769"/>
          </a:xfrm>
          <a:prstGeom prst="rect">
            <a:avLst/>
          </a:prstGeom>
        </p:spPr>
      </p:pic>
      <p:sp>
        <p:nvSpPr>
          <p:cNvPr id="6" name="TextBox 5">
            <a:extLst>
              <a:ext uri="{FF2B5EF4-FFF2-40B4-BE49-F238E27FC236}">
                <a16:creationId xmlns:a16="http://schemas.microsoft.com/office/drawing/2014/main" id="{766C5A53-8B84-4F55-8369-E37D973BE7FC}"/>
              </a:ext>
            </a:extLst>
          </p:cNvPr>
          <p:cNvSpPr txBox="1"/>
          <p:nvPr/>
        </p:nvSpPr>
        <p:spPr>
          <a:xfrm>
            <a:off x="304800" y="5087034"/>
            <a:ext cx="53340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Modeled ETA produced fission products are consistent to predicted TN+PFNS within error.</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235467-CCE7-4A34-B141-6A857A2C0D67}"/>
                  </a:ext>
                </a:extLst>
              </p:cNvPr>
              <p:cNvSpPr txBox="1"/>
              <p:nvPr/>
            </p:nvSpPr>
            <p:spPr>
              <a:xfrm>
                <a:off x="308629" y="4686082"/>
                <a:ext cx="5800942" cy="375552"/>
              </a:xfrm>
              <a:prstGeom prst="rect">
                <a:avLst/>
              </a:prstGeom>
              <a:noFill/>
            </p:spPr>
            <p:txBody>
              <a:bodyPr wrap="square" rtlCol="0">
                <a:spAutoFit/>
              </a:bodyPr>
              <a:lstStyle/>
              <a:p>
                <a:r>
                  <a:rPr lang="en-US" b="1" dirty="0"/>
                  <a:t>ETA Produced </a:t>
                </a:r>
                <a14:m>
                  <m:oMath xmlns:m="http://schemas.openxmlformats.org/officeDocument/2006/math">
                    <m:r>
                      <a:rPr lang="en-US" b="1" i="1" smtClean="0">
                        <a:latin typeface="Cambria Math" panose="02040503050406030204" pitchFamily="18" charset="0"/>
                      </a:rPr>
                      <m:t>𝟐</m:t>
                    </m:r>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𝟏𝟎</m:t>
                        </m:r>
                      </m:e>
                      <m:sup>
                        <m:r>
                          <a:rPr lang="en-US" b="1" i="1" smtClean="0">
                            <a:latin typeface="Cambria Math" panose="02040503050406030204" pitchFamily="18" charset="0"/>
                          </a:rPr>
                          <m:t>𝟗</m:t>
                        </m:r>
                      </m:sup>
                    </m:sSup>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oMath>
                </a14:m>
                <a:r>
                  <a:rPr lang="en-US" b="1" dirty="0"/>
                  <a:t> fissions </a:t>
                </a:r>
              </a:p>
            </p:txBody>
          </p:sp>
        </mc:Choice>
        <mc:Fallback xmlns="">
          <p:sp>
            <p:nvSpPr>
              <p:cNvPr id="9" name="TextBox 8">
                <a:extLst>
                  <a:ext uri="{FF2B5EF4-FFF2-40B4-BE49-F238E27FC236}">
                    <a16:creationId xmlns:a16="http://schemas.microsoft.com/office/drawing/2014/main" id="{54235467-CCE7-4A34-B141-6A857A2C0D67}"/>
                  </a:ext>
                </a:extLst>
              </p:cNvPr>
              <p:cNvSpPr txBox="1">
                <a:spLocks noRot="1" noChangeAspect="1" noMove="1" noResize="1" noEditPoints="1" noAdjustHandles="1" noChangeArrowheads="1" noChangeShapeType="1" noTextEdit="1"/>
              </p:cNvSpPr>
              <p:nvPr/>
            </p:nvSpPr>
            <p:spPr>
              <a:xfrm>
                <a:off x="308629" y="4686082"/>
                <a:ext cx="5800942" cy="375552"/>
              </a:xfrm>
              <a:prstGeom prst="rect">
                <a:avLst/>
              </a:prstGeom>
              <a:blipFill>
                <a:blip r:embed="rId4"/>
                <a:stretch>
                  <a:fillRect l="-946" t="-6557" b="-2786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3E3A005D-9E37-4046-84D7-0E6A94722D1A}"/>
              </a:ext>
            </a:extLst>
          </p:cNvPr>
          <p:cNvSpPr txBox="1"/>
          <p:nvPr/>
        </p:nvSpPr>
        <p:spPr>
          <a:xfrm>
            <a:off x="5486400" y="1142514"/>
            <a:ext cx="5800942" cy="375552"/>
          </a:xfrm>
          <a:prstGeom prst="rect">
            <a:avLst/>
          </a:prstGeom>
          <a:noFill/>
        </p:spPr>
        <p:txBody>
          <a:bodyPr wrap="square" rtlCol="0">
            <a:spAutoFit/>
          </a:bodyPr>
          <a:lstStyle/>
          <a:p>
            <a:r>
              <a:rPr lang="en-US" dirty="0"/>
              <a:t>ETA – TN+PFNS Residuals </a:t>
            </a:r>
          </a:p>
        </p:txBody>
      </p:sp>
    </p:spTree>
    <p:extLst>
      <p:ext uri="{BB962C8B-B14F-4D97-AF65-F5344CB8AC3E}">
        <p14:creationId xmlns:p14="http://schemas.microsoft.com/office/powerpoint/2010/main" val="77096057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19917-7A90-44C5-8B0F-8D424BD92F38}"/>
              </a:ext>
            </a:extLst>
          </p:cNvPr>
          <p:cNvSpPr>
            <a:spLocks noGrp="1"/>
          </p:cNvSpPr>
          <p:nvPr>
            <p:ph type="title"/>
          </p:nvPr>
        </p:nvSpPr>
        <p:spPr/>
        <p:txBody>
          <a:bodyPr/>
          <a:lstStyle/>
          <a:p>
            <a:r>
              <a:rPr lang="en-US" sz="2800" dirty="0"/>
              <a:t>Activation Foil Results</a:t>
            </a:r>
          </a:p>
        </p:txBody>
      </p:sp>
      <p:sp>
        <p:nvSpPr>
          <p:cNvPr id="4" name="Slide Number Placeholder 3">
            <a:extLst>
              <a:ext uri="{FF2B5EF4-FFF2-40B4-BE49-F238E27FC236}">
                <a16:creationId xmlns:a16="http://schemas.microsoft.com/office/drawing/2014/main" id="{7E0DFEFC-D526-4085-B0F1-E432B04887E1}"/>
              </a:ext>
            </a:extLst>
          </p:cNvPr>
          <p:cNvSpPr>
            <a:spLocks noGrp="1"/>
          </p:cNvSpPr>
          <p:nvPr>
            <p:ph type="sldNum" sz="quarter" idx="10"/>
          </p:nvPr>
        </p:nvSpPr>
        <p:spPr/>
        <p:txBody>
          <a:bodyPr/>
          <a:lstStyle/>
          <a:p>
            <a:pPr>
              <a:defRPr/>
            </a:pPr>
            <a:fld id="{19845459-3F1B-4F43-8FC0-35ADCE8623CC}" type="slidenum">
              <a:rPr lang="en-US" smtClean="0"/>
              <a:pPr>
                <a:defRPr/>
              </a:pPr>
              <a:t>8</a:t>
            </a:fld>
            <a:endParaRPr lang="en-US"/>
          </a:p>
        </p:txBody>
      </p:sp>
      <p:sp>
        <p:nvSpPr>
          <p:cNvPr id="5" name="TextBox 4">
            <a:extLst>
              <a:ext uri="{FF2B5EF4-FFF2-40B4-BE49-F238E27FC236}">
                <a16:creationId xmlns:a16="http://schemas.microsoft.com/office/drawing/2014/main" id="{55053740-EB73-4859-B94F-01B33BC39C35}"/>
              </a:ext>
            </a:extLst>
          </p:cNvPr>
          <p:cNvSpPr txBox="1"/>
          <p:nvPr/>
        </p:nvSpPr>
        <p:spPr>
          <a:xfrm>
            <a:off x="1104900" y="5338894"/>
            <a:ext cx="73152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All activities are usable for counting statistics.</a:t>
            </a:r>
          </a:p>
          <a:p>
            <a:pPr marL="285750" indent="-285750">
              <a:buFont typeface="Arial" panose="020B0604020202020204" pitchFamily="34" charset="0"/>
              <a:buChar char="•"/>
            </a:pPr>
            <a:r>
              <a:rPr lang="en-US" dirty="0"/>
              <a:t>Main risks are Mn and In reactions which have short half-life. </a:t>
            </a:r>
          </a:p>
        </p:txBody>
      </p:sp>
      <p:pic>
        <p:nvPicPr>
          <p:cNvPr id="6" name="Picture 5">
            <a:extLst>
              <a:ext uri="{FF2B5EF4-FFF2-40B4-BE49-F238E27FC236}">
                <a16:creationId xmlns:a16="http://schemas.microsoft.com/office/drawing/2014/main" id="{3D62D92C-A6C8-4BE0-9841-EB0E110CE183}"/>
              </a:ext>
            </a:extLst>
          </p:cNvPr>
          <p:cNvPicPr>
            <a:picLocks noChangeAspect="1"/>
          </p:cNvPicPr>
          <p:nvPr/>
        </p:nvPicPr>
        <p:blipFill>
          <a:blip r:embed="rId2"/>
          <a:stretch>
            <a:fillRect/>
          </a:stretch>
        </p:blipFill>
        <p:spPr>
          <a:xfrm>
            <a:off x="1104900" y="1245790"/>
            <a:ext cx="6934200" cy="4093104"/>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8E44F9D-A37C-4CCC-BFB2-DEAE8B611E4C}"/>
                  </a:ext>
                </a:extLst>
              </p:cNvPr>
              <p:cNvSpPr txBox="1"/>
              <p:nvPr/>
            </p:nvSpPr>
            <p:spPr>
              <a:xfrm>
                <a:off x="723900" y="5156860"/>
                <a:ext cx="73152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r>
                        <a:rPr lang="en-US" b="0" i="1" smtClean="0">
                          <a:latin typeface="Cambria Math" panose="02040503050406030204" pitchFamily="18" charset="0"/>
                        </a:rPr>
                        <m:t>𝜙</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𝑅</m:t>
                              </m:r>
                            </m:sub>
                          </m:sSub>
                        </m:num>
                        <m:den>
                          <m:r>
                            <a:rPr lang="en-US" b="0" i="1" smtClean="0">
                              <a:latin typeface="Cambria Math" panose="02040503050406030204" pitchFamily="18" charset="0"/>
                            </a:rPr>
                            <m:t>𝑅</m:t>
                          </m:r>
                        </m:den>
                      </m:f>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𝜙</m:t>
                                          </m:r>
                                        </m:sub>
                                      </m:sSub>
                                    </m:num>
                                    <m:den>
                                      <m:r>
                                        <a:rPr lang="en-US" b="0" i="1" smtClean="0">
                                          <a:latin typeface="Cambria Math" panose="02040503050406030204" pitchFamily="18" charset="0"/>
                                        </a:rPr>
                                        <m:t>𝜙</m:t>
                                      </m:r>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𝑟𝑥𝑛</m:t>
                                          </m:r>
                                        </m:sub>
                                      </m:sSub>
                                    </m:den>
                                  </m:f>
                                </m:e>
                              </m:d>
                            </m:e>
                            <m:sup>
                              <m:r>
                                <a:rPr lang="en-US" b="0" i="1" smtClean="0">
                                  <a:latin typeface="Cambria Math" panose="02040503050406030204" pitchFamily="18" charset="0"/>
                                </a:rPr>
                                <m:t>2</m:t>
                              </m:r>
                            </m:sup>
                          </m:sSup>
                        </m:e>
                      </m:rad>
                    </m:oMath>
                  </m:oMathPara>
                </a14:m>
                <a:endParaRPr lang="en-US" dirty="0"/>
              </a:p>
            </p:txBody>
          </p:sp>
        </mc:Choice>
        <mc:Fallback>
          <p:sp>
            <p:nvSpPr>
              <p:cNvPr id="8" name="TextBox 7">
                <a:extLst>
                  <a:ext uri="{FF2B5EF4-FFF2-40B4-BE49-F238E27FC236}">
                    <a16:creationId xmlns:a16="http://schemas.microsoft.com/office/drawing/2014/main" id="{C8E44F9D-A37C-4CCC-BFB2-DEAE8B611E4C}"/>
                  </a:ext>
                </a:extLst>
              </p:cNvPr>
              <p:cNvSpPr txBox="1">
                <a:spLocks noRot="1" noChangeAspect="1" noMove="1" noResize="1" noEditPoints="1" noAdjustHandles="1" noChangeArrowheads="1" noChangeShapeType="1" noTextEdit="1"/>
              </p:cNvSpPr>
              <p:nvPr/>
            </p:nvSpPr>
            <p:spPr>
              <a:xfrm>
                <a:off x="723900" y="5156860"/>
                <a:ext cx="7315200" cy="910699"/>
              </a:xfrm>
              <a:prstGeom prst="rect">
                <a:avLst/>
              </a:prstGeom>
              <a:blipFill>
                <a:blip r:embed="rId3"/>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77599DD-634F-48CA-8DF6-DD3EE82345C7}"/>
              </a:ext>
            </a:extLst>
          </p:cNvPr>
          <p:cNvPicPr>
            <a:picLocks noChangeAspect="1"/>
          </p:cNvPicPr>
          <p:nvPr/>
        </p:nvPicPr>
        <p:blipFill>
          <a:blip r:embed="rId4"/>
          <a:stretch>
            <a:fillRect/>
          </a:stretch>
        </p:blipFill>
        <p:spPr>
          <a:xfrm>
            <a:off x="0" y="1569667"/>
            <a:ext cx="9144000" cy="3412191"/>
          </a:xfrm>
          <a:prstGeom prst="rect">
            <a:avLst/>
          </a:prstGeom>
        </p:spPr>
      </p:pic>
    </p:spTree>
    <p:extLst>
      <p:ext uri="{BB962C8B-B14F-4D97-AF65-F5344CB8AC3E}">
        <p14:creationId xmlns:p14="http://schemas.microsoft.com/office/powerpoint/2010/main" val="3457068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D2265-8B06-401D-9B78-0E00084ADD5F}"/>
              </a:ext>
            </a:extLst>
          </p:cNvPr>
          <p:cNvSpPr>
            <a:spLocks noGrp="1"/>
          </p:cNvSpPr>
          <p:nvPr>
            <p:ph type="title"/>
          </p:nvPr>
        </p:nvSpPr>
        <p:spPr/>
        <p:txBody>
          <a:bodyPr/>
          <a:lstStyle/>
          <a:p>
            <a:r>
              <a:rPr lang="en-US" dirty="0"/>
              <a:t>STAYSL Unfolded Spectrum</a:t>
            </a:r>
          </a:p>
        </p:txBody>
      </p:sp>
      <p:sp>
        <p:nvSpPr>
          <p:cNvPr id="4" name="Slide Number Placeholder 3">
            <a:extLst>
              <a:ext uri="{FF2B5EF4-FFF2-40B4-BE49-F238E27FC236}">
                <a16:creationId xmlns:a16="http://schemas.microsoft.com/office/drawing/2014/main" id="{EFB6CC6C-787E-40B9-89D3-FA883DE6F79C}"/>
              </a:ext>
            </a:extLst>
          </p:cNvPr>
          <p:cNvSpPr>
            <a:spLocks noGrp="1"/>
          </p:cNvSpPr>
          <p:nvPr>
            <p:ph type="sldNum" sz="quarter" idx="10"/>
          </p:nvPr>
        </p:nvSpPr>
        <p:spPr/>
        <p:txBody>
          <a:bodyPr/>
          <a:lstStyle/>
          <a:p>
            <a:pPr>
              <a:defRPr/>
            </a:pPr>
            <a:fld id="{19845459-3F1B-4F43-8FC0-35ADCE8623CC}" type="slidenum">
              <a:rPr lang="en-US" smtClean="0"/>
              <a:pPr>
                <a:defRPr/>
              </a:pPr>
              <a:t>9</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C4DAE7-268C-46DD-B70D-9A088B9C89D7}"/>
                  </a:ext>
                </a:extLst>
              </p:cNvPr>
              <p:cNvSpPr txBox="1"/>
              <p:nvPr/>
            </p:nvSpPr>
            <p:spPr>
              <a:xfrm>
                <a:off x="4201373" y="5463025"/>
                <a:ext cx="4800600" cy="8712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𝜈</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𝑁</m:t>
                          </m:r>
                          <m:r>
                            <a:rPr lang="en-US" b="0" i="1" smtClean="0">
                              <a:latin typeface="Cambria Math" panose="02040503050406030204" pitchFamily="18" charset="0"/>
                            </a:rPr>
                            <m:t>−1</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𝑡𝑟𝑖𝑎𝑙</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𝑆𝑇𝐴𝑌𝑆𝐿</m:t>
                                          </m:r>
                                          <m:r>
                                            <a:rPr lang="en-US" b="0" i="1" smtClean="0">
                                              <a:latin typeface="Cambria Math" panose="02040503050406030204" pitchFamily="18" charset="0"/>
                                            </a:rPr>
                                            <m:t>,</m:t>
                                          </m:r>
                                          <m:r>
                                            <a:rPr lang="en-US" b="0" i="1" smtClean="0">
                                              <a:latin typeface="Cambria Math" panose="02040503050406030204" pitchFamily="18" charset="0"/>
                                            </a:rPr>
                                            <m:t>𝑖</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𝐵𝑜𝑜𝑡𝑠𝑡𝑟𝑎𝑝𝑝𝑒𝑑</m:t>
                                          </m:r>
                                          <m:r>
                                            <a:rPr lang="en-US" b="0" i="1" smtClean="0">
                                              <a:latin typeface="Cambria Math" panose="02040503050406030204" pitchFamily="18" charset="0"/>
                                            </a:rPr>
                                            <m:t>,</m:t>
                                          </m:r>
                                          <m:r>
                                            <a:rPr lang="en-US" b="0" i="1" smtClean="0">
                                              <a:latin typeface="Cambria Math" panose="02040503050406030204" pitchFamily="18" charset="0"/>
                                            </a:rPr>
                                            <m:t>𝑖</m:t>
                                          </m:r>
                                        </m:sub>
                                      </m:sSub>
                                    </m:den>
                                  </m:f>
                                </m:e>
                              </m:d>
                            </m:e>
                            <m:sup>
                              <m:r>
                                <a:rPr lang="en-US" b="0" i="1" smtClean="0">
                                  <a:latin typeface="Cambria Math" panose="02040503050406030204" pitchFamily="18" charset="0"/>
                                </a:rPr>
                                <m:t>2</m:t>
                              </m:r>
                            </m:sup>
                          </m:sSup>
                        </m:e>
                      </m:nary>
                    </m:oMath>
                  </m:oMathPara>
                </a14:m>
                <a:endParaRPr lang="en-US" dirty="0"/>
              </a:p>
            </p:txBody>
          </p:sp>
        </mc:Choice>
        <mc:Fallback xmlns="">
          <p:sp>
            <p:nvSpPr>
              <p:cNvPr id="9" name="TextBox 8">
                <a:extLst>
                  <a:ext uri="{FF2B5EF4-FFF2-40B4-BE49-F238E27FC236}">
                    <a16:creationId xmlns:a16="http://schemas.microsoft.com/office/drawing/2014/main" id="{71C4DAE7-268C-46DD-B70D-9A088B9C89D7}"/>
                  </a:ext>
                </a:extLst>
              </p:cNvPr>
              <p:cNvSpPr txBox="1">
                <a:spLocks noRot="1" noChangeAspect="1" noMove="1" noResize="1" noEditPoints="1" noAdjustHandles="1" noChangeArrowheads="1" noChangeShapeType="1" noTextEdit="1"/>
              </p:cNvSpPr>
              <p:nvPr/>
            </p:nvSpPr>
            <p:spPr>
              <a:xfrm>
                <a:off x="4201373" y="5463025"/>
                <a:ext cx="4800600" cy="871264"/>
              </a:xfrm>
              <a:prstGeom prst="rect">
                <a:avLst/>
              </a:prstGeom>
              <a:blipFill>
                <a:blip r:embed="rId5"/>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0922206-288D-482F-8EC3-54048B9C1906}"/>
              </a:ext>
            </a:extLst>
          </p:cNvPr>
          <p:cNvSpPr txBox="1"/>
          <p:nvPr/>
        </p:nvSpPr>
        <p:spPr>
          <a:xfrm>
            <a:off x="5877773" y="1219200"/>
            <a:ext cx="3124200" cy="3231654"/>
          </a:xfrm>
          <a:prstGeom prst="rect">
            <a:avLst/>
          </a:prstGeom>
          <a:noFill/>
        </p:spPr>
        <p:txBody>
          <a:bodyPr wrap="square" rtlCol="0">
            <a:spAutoFit/>
          </a:bodyPr>
          <a:lstStyle/>
          <a:p>
            <a:pPr>
              <a:lnSpc>
                <a:spcPct val="150000"/>
              </a:lnSpc>
            </a:pPr>
            <a:r>
              <a:rPr lang="en-US" sz="1600" dirty="0"/>
              <a:t>182 Sampled Activation Results</a:t>
            </a:r>
          </a:p>
          <a:p>
            <a:pPr marL="285750" indent="-285750">
              <a:lnSpc>
                <a:spcPct val="150000"/>
              </a:lnSpc>
              <a:buFont typeface="Arial" panose="020B0604020202020204" pitchFamily="34" charset="0"/>
              <a:buChar char="•"/>
            </a:pPr>
            <a:r>
              <a:rPr lang="en-US" dirty="0"/>
              <a:t>81.9% of samples were          not-rejected with a p-value greater than 0.05</a:t>
            </a:r>
          </a:p>
          <a:p>
            <a:pPr marL="285750" indent="-285750">
              <a:lnSpc>
                <a:spcPct val="150000"/>
              </a:lnSpc>
              <a:buFont typeface="Arial" panose="020B0604020202020204" pitchFamily="34" charset="0"/>
              <a:buChar char="•"/>
            </a:pPr>
            <a:r>
              <a:rPr lang="en-US" dirty="0"/>
              <a:t>18.1% of samples were rejected with a p-value lower than 0.05</a:t>
            </a:r>
          </a:p>
          <a:p>
            <a:endParaRPr lang="en-US" dirty="0"/>
          </a:p>
        </p:txBody>
      </p:sp>
      <p:sp>
        <p:nvSpPr>
          <p:cNvPr id="3" name="Rectangle 2">
            <a:extLst>
              <a:ext uri="{FF2B5EF4-FFF2-40B4-BE49-F238E27FC236}">
                <a16:creationId xmlns:a16="http://schemas.microsoft.com/office/drawing/2014/main" id="{94887309-2C58-444D-A20A-35F29FF56689}"/>
              </a:ext>
            </a:extLst>
          </p:cNvPr>
          <p:cNvSpPr/>
          <p:nvPr/>
        </p:nvSpPr>
        <p:spPr>
          <a:xfrm>
            <a:off x="-370627" y="5575491"/>
            <a:ext cx="4572000" cy="646331"/>
          </a:xfrm>
          <a:prstGeom prst="rect">
            <a:avLst/>
          </a:prstGeom>
        </p:spPr>
        <p:txBody>
          <a:bodyPr>
            <a:spAutoFit/>
          </a:bodyPr>
          <a:lstStyle/>
          <a:p>
            <a:pPr lvl="1"/>
            <a:r>
              <a:rPr lang="en-US" dirty="0"/>
              <a:t>H</a:t>
            </a:r>
            <a:r>
              <a:rPr lang="en-US" baseline="-25000" dirty="0"/>
              <a:t>0</a:t>
            </a:r>
            <a:r>
              <a:rPr lang="en-US" dirty="0"/>
              <a:t> : Two sets of data are governed by the same expected distribution </a:t>
            </a:r>
          </a:p>
        </p:txBody>
      </p:sp>
      <p:pic>
        <p:nvPicPr>
          <p:cNvPr id="12" name="Content Placeholder 11">
            <a:extLst>
              <a:ext uri="{FF2B5EF4-FFF2-40B4-BE49-F238E27FC236}">
                <a16:creationId xmlns:a16="http://schemas.microsoft.com/office/drawing/2014/main" id="{F2691586-BFC2-4EDA-AB4E-CCC0D1C978B1}"/>
              </a:ext>
            </a:extLst>
          </p:cNvPr>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117687" y="1237927"/>
            <a:ext cx="5668209" cy="4115059"/>
          </a:xfrm>
        </p:spPr>
      </p:pic>
      <p:pic>
        <p:nvPicPr>
          <p:cNvPr id="5" name="Picture 4">
            <a:extLst>
              <a:ext uri="{FF2B5EF4-FFF2-40B4-BE49-F238E27FC236}">
                <a16:creationId xmlns:a16="http://schemas.microsoft.com/office/drawing/2014/main" id="{9ECA6DBA-D206-449D-8BFC-2EBEC1A1010D}"/>
              </a:ext>
            </a:extLst>
          </p:cNvPr>
          <p:cNvPicPr>
            <a:picLocks noChangeAspect="1"/>
          </p:cNvPicPr>
          <p:nvPr/>
        </p:nvPicPr>
        <p:blipFill>
          <a:blip r:embed="rId7"/>
          <a:stretch>
            <a:fillRect/>
          </a:stretch>
        </p:blipFill>
        <p:spPr>
          <a:xfrm>
            <a:off x="7749" y="1189380"/>
            <a:ext cx="5888084" cy="4115059"/>
          </a:xfrm>
          <a:prstGeom prst="rect">
            <a:avLst/>
          </a:prstGeom>
        </p:spPr>
      </p:pic>
      <p:pic>
        <p:nvPicPr>
          <p:cNvPr id="14" name="Picture 13">
            <a:extLst>
              <a:ext uri="{FF2B5EF4-FFF2-40B4-BE49-F238E27FC236}">
                <a16:creationId xmlns:a16="http://schemas.microsoft.com/office/drawing/2014/main" id="{843F405C-6EFA-4DB3-86C3-C79B925985F6}"/>
              </a:ext>
            </a:extLst>
          </p:cNvPr>
          <p:cNvPicPr>
            <a:picLocks noChangeAspect="1"/>
          </p:cNvPicPr>
          <p:nvPr/>
        </p:nvPicPr>
        <p:blipFill>
          <a:blip r:embed="rId8"/>
          <a:stretch>
            <a:fillRect/>
          </a:stretch>
        </p:blipFill>
        <p:spPr>
          <a:xfrm>
            <a:off x="7749" y="1209966"/>
            <a:ext cx="5903585" cy="4115060"/>
          </a:xfrm>
          <a:prstGeom prst="rect">
            <a:avLst/>
          </a:prstGeom>
        </p:spPr>
      </p:pic>
    </p:spTree>
    <p:extLst>
      <p:ext uri="{BB962C8B-B14F-4D97-AF65-F5344CB8AC3E}">
        <p14:creationId xmlns:p14="http://schemas.microsoft.com/office/powerpoint/2010/main" val="15317927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theme/theme1.xml><?xml version="1.0" encoding="utf-8"?>
<a:theme xmlns:a="http://schemas.openxmlformats.org/drawingml/2006/main" name="2_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27135</TotalTime>
  <Words>878</Words>
  <Application>Microsoft Office PowerPoint</Application>
  <PresentationFormat>On-screen Show (4:3)</PresentationFormat>
  <Paragraphs>107</Paragraphs>
  <Slides>14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Cambria Math</vt:lpstr>
      <vt:lpstr>Times New Roman</vt:lpstr>
      <vt:lpstr>Wingdings</vt:lpstr>
      <vt:lpstr>2_Default Design</vt:lpstr>
      <vt:lpstr>PowerPoint Presentation</vt:lpstr>
      <vt:lpstr>Motivation </vt:lpstr>
      <vt:lpstr>Problem: Capability gap in reproducing nuclear weapon environments</vt:lpstr>
      <vt:lpstr>Solution: Energy Tuning Assembly (ETA)</vt:lpstr>
      <vt:lpstr>Experimental Overview and Full NIF Model </vt:lpstr>
      <vt:lpstr>ETA Neutron Energy Distribution  Performance</vt:lpstr>
      <vt:lpstr>GEF Fission Product Mass Chain Distribution Results</vt:lpstr>
      <vt:lpstr>Activation Foil Results</vt:lpstr>
      <vt:lpstr>STAYSL Unfolded Spectrum</vt:lpstr>
      <vt:lpstr>Conclusions</vt:lpstr>
      <vt:lpstr>Backups</vt:lpstr>
      <vt:lpstr>Methodology</vt:lpstr>
      <vt:lpstr>Fission Production Capability Perspective</vt:lpstr>
      <vt:lpstr>STAYSL Unfolded Spectrum  Pearson Correlation Coefficient and K-S Statistic </vt:lpstr>
    </vt:vector>
  </TitlesOfParts>
  <Company>AFIT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TPEACHEY</dc:creator>
  <cp:lastModifiedBy>nicholas quartemont</cp:lastModifiedBy>
  <cp:revision>1078</cp:revision>
  <dcterms:created xsi:type="dcterms:W3CDTF">2010-05-28T18:07:16Z</dcterms:created>
  <dcterms:modified xsi:type="dcterms:W3CDTF">2019-02-21T18:41:29Z</dcterms:modified>
</cp:coreProperties>
</file>